
<file path=[Content_Types].xml><?xml version="1.0" encoding="utf-8"?>
<Types xmlns="http://schemas.openxmlformats.org/package/2006/content-types">
  <Override PartName="/ppt/slideLayouts/slideLayout8.xml" ContentType="application/vnd.openxmlformats-officedocument.presentationml.slideLayout+xml"/>
  <Default Extension="docx" ContentType="application/vnd.openxmlformats-officedocument.wordprocessingml.document"/>
  <Override PartName="/ppt/notesSlides/notesSlide31.xml" ContentType="application/vnd.openxmlformats-officedocument.presentationml.notesSlide+xml"/>
  <Override PartName="/ppt/diagrams/quickStyle7.xml" ContentType="application/vnd.openxmlformats-officedocument.drawingml.diagramStyle+xml"/>
  <Override PartName="/ppt/diagrams/colors12.xml" ContentType="application/vnd.openxmlformats-officedocument.drawingml.diagramColors+xml"/>
  <Override PartName="/ppt/slides/slide28.xml" ContentType="application/vnd.openxmlformats-officedocument.presentationml.slide+xml"/>
  <Override PartName="/ppt/diagrams/drawing2.xml" ContentType="application/vnd.ms-office.drawingml.diagramDrawing+xml"/>
  <Override PartName="/ppt/diagrams/drawing4.xml" ContentType="application/vnd.ms-office.drawingml.diagramDrawing+xml"/>
  <Override PartName="/ppt/diagrams/colors1.xml" ContentType="application/vnd.openxmlformats-officedocument.drawingml.diagramColors+xml"/>
  <Override PartName="/docProps/app.xml" ContentType="application/vnd.openxmlformats-officedocument.extended-properties+xml"/>
  <Override PartName="/ppt/notesSlides/notesSlide9.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diagrams/layout8.xml" ContentType="application/vnd.openxmlformats-officedocument.drawingml.diagramLayout+xml"/>
  <Override PartName="/ppt/slides/slide47.xml" ContentType="application/vnd.openxmlformats-officedocument.presentationml.slide+xml"/>
  <Override PartName="/ppt/slideLayouts/slideLayout21.xml" ContentType="application/vnd.openxmlformats-officedocument.presentationml.slideLayout+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Layouts/slideLayout24.xml" ContentType="application/vnd.openxmlformats-officedocument.presentationml.slideLayout+xml"/>
  <Override PartName="/ppt/diagrams/drawing7.xml" ContentType="application/vnd.ms-office.drawingml.diagramDrawing+xml"/>
  <Override PartName="/ppt/diagrams/drawing5.xml" ContentType="application/vnd.ms-office.drawingml.diagramDrawing+xml"/>
  <Override PartName="/ppt/slides/slide1.xml" ContentType="application/vnd.openxmlformats-officedocument.presentationml.slide+xml"/>
  <Override PartName="/ppt/tableStyles.xml" ContentType="application/vnd.openxmlformats-officedocument.presentationml.tableStyles+xml"/>
  <Override PartName="/ppt/diagrams/data1.xml" ContentType="application/vnd.openxmlformats-officedocument.drawingml.diagramData+xml"/>
  <Default Extension="wmf" ContentType="image/x-wmf"/>
  <Override PartName="/ppt/notesSlides/notesSlide15.xml" ContentType="application/vnd.openxmlformats-officedocument.presentationml.notesSlide+xml"/>
  <Override PartName="/ppt/diagrams/quickStyle8.xml" ContentType="application/vnd.openxmlformats-officedocument.drawingml.diagramStyle+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diagrams/colors10.xml" ContentType="application/vnd.openxmlformats-officedocument.drawingml.diagramColors+xml"/>
  <Default Extension="pict" ContentType="image/pict"/>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diagrams/data6.xml" ContentType="application/vnd.openxmlformats-officedocument.drawingml.diagramData+xml"/>
  <Override PartName="/ppt/diagrams/quickStyle9.xml" ContentType="application/vnd.openxmlformats-officedocument.drawingml.diagramStyle+xml"/>
  <Override PartName="/ppt/notesSlides/notesSlide13.xml" ContentType="application/vnd.openxmlformats-officedocument.presentationml.notesSlide+xml"/>
  <Override PartName="/ppt/notesSlides/notesSlide51.xml" ContentType="application/vnd.openxmlformats-officedocument.presentationml.notes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diagrams/drawing12.xml" ContentType="application/vnd.ms-office.drawingml.diagramDrawing+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notesSlides/notesSlide48.xml" ContentType="application/vnd.openxmlformats-officedocument.presentationml.notesSlide+xml"/>
  <Override PartName="/ppt/slides/slide33.xml" ContentType="application/vnd.openxmlformats-officedocument.presentationml.slide+xml"/>
  <Override PartName="/ppt/diagrams/quickStyle5.xml" ContentType="application/vnd.openxmlformats-officedocument.drawingml.diagramStyle+xml"/>
  <Default Extension="vml" ContentType="application/vnd.openxmlformats-officedocument.vmlDrawing"/>
  <Override PartName="/ppt/diagrams/data11.xml" ContentType="application/vnd.openxmlformats-officedocument.drawingml.diagramData+xml"/>
  <Default Extension="png" ContentType="image/png"/>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Override PartName="/ppt/diagrams/quickStyle12.xml" ContentType="application/vnd.openxmlformats-officedocument.drawingml.diagramStyle+xml"/>
  <Default Extension="bin" ContentType="application/vnd.openxmlformats-officedocument.presentationml.printerSettings"/>
  <Override PartName="/ppt/slides/slide53.xml" ContentType="application/vnd.openxmlformats-officedocument.presentationml.slide+xml"/>
  <Override PartName="/ppt/notesSlides/notesSlide24.xml" ContentType="application/vnd.openxmlformats-officedocument.presentationml.notesSlide+xml"/>
  <Override PartName="/ppt/slideLayouts/slideLayout19.xml" ContentType="application/vnd.openxmlformats-officedocument.presentationml.slideLayout+xml"/>
  <Override PartName="/ppt/notesSlides/notesSlide47.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quickStyle10.xml" ContentType="application/vnd.openxmlformats-officedocument.drawingml.diagramStyle+xml"/>
  <Override PartName="/ppt/notesSlides/notesSlide40.xml" ContentType="application/vnd.openxmlformats-officedocument.presentationml.notesSlide+xml"/>
  <Override PartName="/ppt/slides/slide45.xml" ContentType="application/vnd.openxmlformats-officedocument.presentationml.slide+xml"/>
  <Override PartName="/ppt/notesSlides/notesSlide38.xml" ContentType="application/vnd.openxmlformats-officedocument.presentationml.notesSlide+xml"/>
  <Override PartName="/ppt/diagrams/layout10.xml" ContentType="application/vnd.openxmlformats-officedocument.drawingml.diagramLayout+xml"/>
  <Override PartName="/ppt/notesSlides/notesSlide21.xml" ContentType="application/vnd.openxmlformats-officedocument.presentationml.notesSlide+xml"/>
  <Override PartName="/ppt/diagrams/colors11.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slides/slide25.xml" ContentType="application/vnd.openxmlformats-officedocument.presentationml.slide+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slideLayouts/slideLayout18.xml" ContentType="application/vnd.openxmlformats-officedocument.presentationml.slideLayout+xml"/>
  <Override PartName="/ppt/diagrams/quickStyle4.xml" ContentType="application/vnd.openxmlformats-officedocument.drawingml.diagramStyle+xml"/>
  <Override PartName="/ppt/notesSlides/notesSlide50.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diagrams/data8.xml" ContentType="application/vnd.openxmlformats-officedocument.drawingml.diagramData+xml"/>
  <Override PartName="/ppt/diagrams/colors3.xml" ContentType="application/vnd.openxmlformats-officedocument.drawingml.diagramColors+xml"/>
  <Override PartName="/ppt/diagrams/data9.xml" ContentType="application/vnd.openxmlformats-officedocument.drawingml.diagramData+xml"/>
  <Override PartName="/ppt/notesSlides/notesSlide60.xml" ContentType="application/vnd.openxmlformats-officedocument.presentationml.notesSlide+xml"/>
  <Override PartName="/ppt/slides/slide49.xml" ContentType="application/vnd.openxmlformats-officedocument.presentationml.slide+xml"/>
  <Override PartName="/ppt/slideLayouts/slideLayout20.xml" ContentType="application/vnd.openxmlformats-officedocument.presentationml.slideLayout+xml"/>
  <Override PartName="/ppt/diagrams/layout5.xml" ContentType="application/vnd.openxmlformats-officedocument.drawingml.diagramLayout+xml"/>
  <Override PartName="/ppt/slides/slide48.xml" ContentType="application/vnd.openxmlformats-officedocument.presentationml.slide+xml"/>
  <Override PartName="/ppt/diagrams/quickStyle6.xml" ContentType="application/vnd.openxmlformats-officedocument.drawingml.diagramStyle+xml"/>
  <Override PartName="/ppt/diagrams/layout7.xml" ContentType="application/vnd.openxmlformats-officedocument.drawingml.diagramLayout+xml"/>
  <Override PartName="/ppt/presentation.xml" ContentType="application/vnd.openxmlformats-officedocument.presentationml.presentation.main+xml"/>
  <Default Extension="jpeg" ContentType="image/jpeg"/>
  <Override PartName="/ppt/slides/slide3.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Layouts/slideLayout13.xml" ContentType="application/vnd.openxmlformats-officedocument.presentationml.slideLayout+xml"/>
  <Override PartName="/ppt/slides/slide15.xml" ContentType="application/vnd.openxmlformats-officedocument.presentationml.slide+xml"/>
  <Override PartName="/ppt/notesSlides/notesSlide49.xml" ContentType="application/vnd.openxmlformats-officedocument.presentationml.notesSlide+xml"/>
  <Override PartName="/ppt/slideLayouts/slideLayout15.xml" ContentType="application/vnd.openxmlformats-officedocument.presentationml.slideLayout+xml"/>
  <Override PartName="/ppt/diagrams/layout9.xml" ContentType="application/vnd.openxmlformats-officedocument.drawingml.diagramLayout+xml"/>
  <Override PartName="/ppt/diagrams/colors5.xml" ContentType="application/vnd.openxmlformats-officedocument.drawingml.diagramColors+xml"/>
  <Override PartName="/ppt/slides/slide9.xml" ContentType="application/vnd.openxmlformats-officedocument.presentationml.slide+xml"/>
  <Override PartName="/ppt/diagrams/colors13.xml" ContentType="application/vnd.openxmlformats-officedocument.drawingml.diagramColors+xml"/>
  <Override PartName="/ppt/slides/slide39.xml" ContentType="application/vnd.openxmlformats-officedocument.presentationml.slide+xml"/>
  <Default Extension="rels" ContentType="application/vnd.openxmlformats-package.relationships+xml"/>
  <Override PartName="/ppt/slides/slide32.xml" ContentType="application/vnd.openxmlformats-officedocument.presentationml.slide+xml"/>
  <Override PartName="/ppt/diagrams/colors6.xml" ContentType="application/vnd.openxmlformats-officedocument.drawingml.diagramColors+xml"/>
  <Override PartName="/ppt/slides/slide16.xml" ContentType="application/vnd.openxmlformats-officedocument.presentationml.slide+xml"/>
  <Default Extension="gif" ContentType="image/gif"/>
  <Override PartName="/ppt/slides/slide38.xml" ContentType="application/vnd.openxmlformats-officedocument.presentationml.slide+xml"/>
  <Override PartName="/ppt/slides/slide29.xml" ContentType="application/vnd.openxmlformats-officedocument.presentationml.slide+xml"/>
  <Override PartName="/ppt/notesSlides/notesSlide22.xml" ContentType="application/vnd.openxmlformats-officedocument.presentationml.notesSlide+xml"/>
  <Override PartName="/ppt/diagrams/data13.xml" ContentType="application/vnd.openxmlformats-officedocument.drawingml.diagramData+xml"/>
  <Override PartName="/ppt/slides/slide2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slideLayouts/slideLayout23.xml" ContentType="application/vnd.openxmlformats-officedocument.presentationml.slideLayout+xml"/>
  <Override PartName="/ppt/slides/slide36.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diagrams/layout1.xml" ContentType="application/vnd.openxmlformats-officedocument.drawingml.diagramLayout+xml"/>
  <Override PartName="/ppt/diagrams/quickStyle11.xml" ContentType="application/vnd.openxmlformats-officedocument.drawingml.diagramStyle+xml"/>
  <Override PartName="/ppt/notesSlides/notesSlide16.xml" ContentType="application/vnd.openxmlformats-officedocument.presentationml.notesSlide+xml"/>
  <Override PartName="/ppt/notesSlides/notesSlide56.xml" ContentType="application/vnd.openxmlformats-officedocument.presentationml.notesSlide+xml"/>
  <Override PartName="/ppt/diagrams/colors7.xml" ContentType="application/vnd.openxmlformats-officedocument.drawingml.diagramColors+xml"/>
  <Override PartName="/ppt/slides/slide21.xml" ContentType="application/vnd.openxmlformats-officedocument.presentationml.slide+xml"/>
  <Override PartName="/ppt/slideLayouts/slideLayout17.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s/slide52.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slides/slide7.xml" ContentType="application/vnd.openxmlformats-officedocument.presentationml.slide+xml"/>
  <Override PartName="/ppt/viewProps.xml" ContentType="application/vnd.openxmlformats-officedocument.presentationml.viewProps+xml"/>
  <Override PartName="/ppt/diagrams/quickStyle3.xml" ContentType="application/vnd.openxmlformats-officedocument.drawingml.diagramStyle+xml"/>
  <Override PartName="/ppt/diagrams/layout4.xml" ContentType="application/vnd.openxmlformats-officedocument.drawingml.diagramLayout+xml"/>
  <Override PartName="/ppt/diagrams/layout11.xml" ContentType="application/vnd.openxmlformats-officedocument.drawingml.diagramLayout+xml"/>
  <Override PartName="/ppt/diagrams/drawing13.xml" ContentType="application/vnd.ms-office.drawingml.diagramDrawing+xml"/>
  <Override PartName="/ppt/notesSlides/notesSlide4.xml" ContentType="application/vnd.openxmlformats-officedocument.presentationml.notesSlide+xml"/>
  <Override PartName="/ppt/notesSlides/notesSlide41.xml" ContentType="application/vnd.openxmlformats-officedocument.presentationml.notesSlide+xml"/>
  <Override PartName="/ppt/diagrams/drawing11.xml" ContentType="application/vnd.ms-office.drawingml.diagramDrawing+xml"/>
  <Override PartName="/ppt/slides/slide13.xml" ContentType="application/vnd.openxmlformats-officedocument.presentationml.slide+xml"/>
  <Override PartName="/ppt/notesSlides/notesSlide17.xml" ContentType="application/vnd.openxmlformats-officedocument.presentationml.notesSlide+xml"/>
  <Override PartName="/ppt/diagrams/data10.xml" ContentType="application/vnd.openxmlformats-officedocument.drawingml.diagramData+xml"/>
  <Override PartName="/ppt/notesSlides/notesSlide6.xml" ContentType="application/vnd.openxmlformats-officedocument.presentationml.notesSlide+xml"/>
  <Override PartName="/ppt/notesSlides/notesSlide57.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diagrams/data3.xml" ContentType="application/vnd.openxmlformats-officedocument.drawingml.diagramData+xml"/>
  <Override PartName="/ppt/diagrams/quickStyle1.xml" ContentType="application/vnd.openxmlformats-officedocument.drawingml.diagramStyl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9.xml" ContentType="application/vnd.openxmlformats-officedocument.drawingml.diagramColors+xml"/>
  <Override PartName="/ppt/diagrams/layout12.xml" ContentType="application/vnd.openxmlformats-officedocument.drawingml.diagramLayout+xml"/>
  <Override PartName="/ppt/slideLayouts/slideLayout14.xml" ContentType="application/vnd.openxmlformats-officedocument.presentationml.slideLayout+xml"/>
  <Override PartName="/ppt/notesSlides/notesSlide43.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Override PartName="/ppt/slides/slide27.xml" ContentType="application/vnd.openxmlformats-officedocument.presentationml.slide+xml"/>
  <Override PartName="/ppt/slideLayouts/slideLayout16.xml" ContentType="application/vnd.openxmlformats-officedocument.presentationml.slideLayout+xml"/>
  <Override PartName="/ppt/notesSlides/notesSlide10.xml" ContentType="application/vnd.openxmlformats-officedocument.presentationml.notesSlide+xml"/>
  <Override PartName="/ppt/slideMasters/slideMaster2.xml" ContentType="application/vnd.openxmlformats-officedocument.presentationml.slideMaster+xml"/>
  <Override PartName="/ppt/notesSlides/notesSlide39.xml" ContentType="application/vnd.openxmlformats-officedocument.presentationml.notesSlide+xml"/>
  <Override PartName="/ppt/notesSlides/notesSlide55.xml" ContentType="application/vnd.openxmlformats-officedocument.presentationml.notesSlide+xml"/>
  <Override PartName="/ppt/diagrams/drawing10.xml" ContentType="application/vnd.ms-office.drawingml.diagramDrawing+xml"/>
  <Override PartName="/ppt/slides/slide12.xml" ContentType="application/vnd.openxmlformats-officedocument.presentationml.slide+xml"/>
  <Override PartName="/ppt/slides/slide46.xml" ContentType="application/vnd.openxmlformats-officedocument.presentationml.slide+xml"/>
  <Override PartName="/ppt/diagrams/data7.xml" ContentType="application/vnd.openxmlformats-officedocument.drawingml.diagramData+xml"/>
  <Override PartName="/ppt/diagrams/colors8.xml" ContentType="application/vnd.openxmlformats-officedocument.drawingml.diagramColors+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diagrams/layout13.xml" ContentType="application/vnd.openxmlformats-officedocument.drawingml.diagramLayout+xml"/>
  <Override PartName="/ppt/slides/slide35.xml" ContentType="application/vnd.openxmlformats-officedocument.presentationml.slide+xml"/>
  <Override PartName="/ppt/slides/slide42.xml" ContentType="application/vnd.openxmlformats-officedocument.presentationml.slide+xml"/>
  <Override PartName="/ppt/diagrams/colors4.xml" ContentType="application/vnd.openxmlformats-officedocument.drawingml.diagramColors+xml"/>
  <Override PartName="/ppt/notesSlides/notesSlide34.xml" ContentType="application/vnd.openxmlformats-officedocument.presentationml.notesSlide+xml"/>
  <Override PartName="/ppt/diagrams/drawing9.xml" ContentType="application/vnd.ms-office.drawingml.diagramDrawing+xml"/>
  <Override PartName="/ppt/slideLayouts/slideLayout5.xml" ContentType="application/vnd.openxmlformats-officedocument.presentationml.slideLayout+xml"/>
  <Override PartName="/ppt/slideLayouts/slideLayout2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diagrams/drawing3.xml" ContentType="application/vnd.ms-office.drawingml.diagramDrawing+xml"/>
  <Override PartName="/ppt/slides/slide34.xml" ContentType="application/vnd.openxmlformats-officedocument.presentationml.slide+xml"/>
  <Override PartName="/ppt/diagrams/data5.xml" ContentType="application/vnd.openxmlformats-officedocument.drawingml.diagramData+xml"/>
  <Override PartName="/ppt/notesSlides/notesSlide12.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drawing6.xml" ContentType="application/vnd.ms-office.drawingml.diagramDrawing+xml"/>
  <Override PartName="/ppt/slideLayouts/slideLayout1.xml" ContentType="application/vnd.openxmlformats-officedocument.presentationml.slideLayout+xml"/>
  <Override PartName="/ppt/theme/theme1.xml" ContentType="application/vnd.openxmlformats-officedocument.theme+xml"/>
  <Override PartName="/ppt/notesSlides/notesSlide59.xml" ContentType="application/vnd.openxmlformats-officedocument.presentationml.notesSlide+xml"/>
  <Override PartName="/ppt/slides/slide5.xml" ContentType="application/vnd.openxmlformats-officedocument.presentationml.slide+xml"/>
  <Override PartName="/ppt/diagrams/layout6.xml" ContentType="application/vnd.openxmlformats-officedocument.drawingml.diagramLayout+xml"/>
  <Override PartName="/ppt/slideLayouts/slideLayout7.xml" ContentType="application/vnd.openxmlformats-officedocument.presentationml.slideLayout+xml"/>
  <Override PartName="/ppt/slides/slide59.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slides/slide4.xml" ContentType="application/vnd.openxmlformats-officedocument.presentationml.slide+xml"/>
  <Override PartName="/ppt/diagrams/drawing8.xml" ContentType="application/vnd.ms-office.drawingml.diagramDrawing+xml"/>
  <Override PartName="/ppt/notesSlides/notesSlide54.xml" ContentType="application/vnd.openxmlformats-officedocument.presentationml.notesSlide+xml"/>
  <Override PartName="/ppt/slides/slide8.xml" ContentType="application/vnd.openxmlformats-officedocument.presentationml.slide+xml"/>
  <Override PartName="/ppt/diagrams/quickStyle13.xml" ContentType="application/vnd.openxmlformats-officedocument.drawingml.diagramStyle+xml"/>
  <Override PartName="/ppt/slides/slide60.xml" ContentType="application/vnd.openxmlformats-officedocument.presentationml.slide+xml"/>
  <Override PartName="/ppt/diagrams/drawing1.xml" ContentType="application/vnd.ms-office.drawingml.diagramDrawing+xml"/>
  <Override PartName="/ppt/slides/slide24.xml" ContentType="application/vnd.openxmlformats-officedocument.presentationml.slide+xml"/>
  <Override PartName="/ppt/diagrams/layout3.xml" ContentType="application/vnd.openxmlformats-officedocument.drawingml.diagramLayout+xml"/>
  <Override PartName="/ppt/notesSlides/notesSlide30.xml" ContentType="application/vnd.openxmlformats-officedocument.presentationml.notesSlide+xml"/>
  <Override PartName="/ppt/diagrams/colors2.xml" ContentType="application/vnd.openxmlformats-officedocument.drawingml.diagramColors+xml"/>
  <Override PartName="/ppt/slides/slide6.xml" ContentType="application/vnd.openxmlformats-officedocument.presentationml.slide+xml"/>
  <Override PartName="/ppt/notesSlides/notesSlide20.xml" ContentType="application/vnd.openxmlformats-officedocument.presentationml.notesSlide+xml"/>
  <Override PartName="/ppt/slideLayouts/slideLayout12.xml" ContentType="application/vnd.openxmlformats-officedocument.presentationml.slideLayout+xml"/>
  <Default Extension="pdf" ContentType="application/pdf"/>
  <Override PartName="/ppt/diagrams/data2.xml" ContentType="application/vnd.openxmlformats-officedocument.drawingml.diagramData+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removePersonalInfoOnSave="1" saveSubsetFonts="1">
  <p:sldMasterIdLst>
    <p:sldMasterId id="2147483660" r:id="rId1"/>
    <p:sldMasterId id="2147483741" r:id="rId2"/>
  </p:sldMasterIdLst>
  <p:notesMasterIdLst>
    <p:notesMasterId r:id="rId64"/>
  </p:notesMasterIdLst>
  <p:sldIdLst>
    <p:sldId id="256" r:id="rId3"/>
    <p:sldId id="341" r:id="rId4"/>
    <p:sldId id="257" r:id="rId5"/>
    <p:sldId id="314" r:id="rId6"/>
    <p:sldId id="258" r:id="rId7"/>
    <p:sldId id="342" r:id="rId8"/>
    <p:sldId id="259" r:id="rId9"/>
    <p:sldId id="319" r:id="rId10"/>
    <p:sldId id="262" r:id="rId11"/>
    <p:sldId id="264" r:id="rId12"/>
    <p:sldId id="266" r:id="rId13"/>
    <p:sldId id="343" r:id="rId14"/>
    <p:sldId id="268" r:id="rId15"/>
    <p:sldId id="349" r:id="rId16"/>
    <p:sldId id="322" r:id="rId17"/>
    <p:sldId id="272" r:id="rId18"/>
    <p:sldId id="323" r:id="rId19"/>
    <p:sldId id="273" r:id="rId20"/>
    <p:sldId id="274" r:id="rId21"/>
    <p:sldId id="344" r:id="rId22"/>
    <p:sldId id="325" r:id="rId23"/>
    <p:sldId id="345" r:id="rId24"/>
    <p:sldId id="277" r:id="rId25"/>
    <p:sldId id="278" r:id="rId26"/>
    <p:sldId id="328" r:id="rId27"/>
    <p:sldId id="327" r:id="rId28"/>
    <p:sldId id="279" r:id="rId29"/>
    <p:sldId id="282" r:id="rId30"/>
    <p:sldId id="283" r:id="rId31"/>
    <p:sldId id="288" r:id="rId32"/>
    <p:sldId id="284" r:id="rId33"/>
    <p:sldId id="330" r:id="rId34"/>
    <p:sldId id="289" r:id="rId35"/>
    <p:sldId id="294" r:id="rId36"/>
    <p:sldId id="292" r:id="rId37"/>
    <p:sldId id="293" r:id="rId38"/>
    <p:sldId id="346" r:id="rId39"/>
    <p:sldId id="295" r:id="rId40"/>
    <p:sldId id="334" r:id="rId41"/>
    <p:sldId id="335" r:id="rId42"/>
    <p:sldId id="296" r:id="rId43"/>
    <p:sldId id="297" r:id="rId44"/>
    <p:sldId id="337" r:id="rId45"/>
    <p:sldId id="300" r:id="rId46"/>
    <p:sldId id="347" r:id="rId47"/>
    <p:sldId id="301" r:id="rId48"/>
    <p:sldId id="338" r:id="rId49"/>
    <p:sldId id="302" r:id="rId50"/>
    <p:sldId id="303" r:id="rId51"/>
    <p:sldId id="339" r:id="rId52"/>
    <p:sldId id="285" r:id="rId53"/>
    <p:sldId id="304" r:id="rId54"/>
    <p:sldId id="305" r:id="rId55"/>
    <p:sldId id="306" r:id="rId56"/>
    <p:sldId id="307" r:id="rId57"/>
    <p:sldId id="308" r:id="rId58"/>
    <p:sldId id="309" r:id="rId59"/>
    <p:sldId id="310" r:id="rId60"/>
    <p:sldId id="348" r:id="rId61"/>
    <p:sldId id="312" r:id="rId62"/>
    <p:sldId id="315"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4372AC"/>
    <a:srgbClr val="12FF1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6752" autoAdjust="0"/>
  </p:normalViewPr>
  <p:slideViewPr>
    <p:cSldViewPr>
      <p:cViewPr varScale="1">
        <p:scale>
          <a:sx n="95" d="100"/>
          <a:sy n="95" d="100"/>
        </p:scale>
        <p:origin x="-116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notesMaster" Target="notesMasters/notesMaster1.xml"/><Relationship Id="rId60" Type="http://schemas.openxmlformats.org/officeDocument/2006/relationships/slide" Target="slides/slide58.xml"/><Relationship Id="rId39" Type="http://schemas.openxmlformats.org/officeDocument/2006/relationships/slide" Target="slides/slide37.xml"/><Relationship Id="rId7" Type="http://schemas.openxmlformats.org/officeDocument/2006/relationships/slide" Target="slides/slide5.xml"/><Relationship Id="rId43" Type="http://schemas.openxmlformats.org/officeDocument/2006/relationships/slide" Target="slides/slide41.xml"/><Relationship Id="rId25" Type="http://schemas.openxmlformats.org/officeDocument/2006/relationships/slide" Target="slides/slide23.xml"/><Relationship Id="rId10" Type="http://schemas.openxmlformats.org/officeDocument/2006/relationships/slide" Target="slides/slide8.xml"/><Relationship Id="rId50" Type="http://schemas.openxmlformats.org/officeDocument/2006/relationships/slide" Target="slides/slide48.xml"/><Relationship Id="rId63" Type="http://schemas.openxmlformats.org/officeDocument/2006/relationships/slide" Target="slides/slide61.xml"/><Relationship Id="rId17" Type="http://schemas.openxmlformats.org/officeDocument/2006/relationships/slide" Target="slides/slide15.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14" Type="http://schemas.openxmlformats.org/officeDocument/2006/relationships/slide" Target="slides/slide12.xml"/><Relationship Id="rId4" Type="http://schemas.openxmlformats.org/officeDocument/2006/relationships/slide" Target="slides/slide2.xml"/><Relationship Id="rId28" Type="http://schemas.openxmlformats.org/officeDocument/2006/relationships/slide" Target="slides/slide26.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69" Type="http://schemas.openxmlformats.org/officeDocument/2006/relationships/tableStyles" Target="tableStyles.xml"/><Relationship Id="rId19" Type="http://schemas.openxmlformats.org/officeDocument/2006/relationships/slide" Target="slides/slide1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46" Type="http://schemas.openxmlformats.org/officeDocument/2006/relationships/slide" Target="slides/slide44.xml"/><Relationship Id="rId57" Type="http://schemas.openxmlformats.org/officeDocument/2006/relationships/slide" Target="slides/slide55.xml"/><Relationship Id="rId59" Type="http://schemas.openxmlformats.org/officeDocument/2006/relationships/slide" Target="slides/slide57.xml"/><Relationship Id="rId35" Type="http://schemas.openxmlformats.org/officeDocument/2006/relationships/slide" Target="slides/slide33.xml"/><Relationship Id="rId51" Type="http://schemas.openxmlformats.org/officeDocument/2006/relationships/slide" Target="slides/slide49.xml"/><Relationship Id="rId55" Type="http://schemas.openxmlformats.org/officeDocument/2006/relationships/slide" Target="slides/slide53.xml"/><Relationship Id="rId31" Type="http://schemas.openxmlformats.org/officeDocument/2006/relationships/slide" Target="slides/slide29.xml"/><Relationship Id="rId34" Type="http://schemas.openxmlformats.org/officeDocument/2006/relationships/slide" Target="slides/slide32.xml"/><Relationship Id="rId40" Type="http://schemas.openxmlformats.org/officeDocument/2006/relationships/slide" Target="slides/slide38.xml"/><Relationship Id="rId62" Type="http://schemas.openxmlformats.org/officeDocument/2006/relationships/slide" Target="slides/slide60.xml"/><Relationship Id="rId66" Type="http://schemas.openxmlformats.org/officeDocument/2006/relationships/presProps" Target="presProps.xml"/><Relationship Id="rId36" Type="http://schemas.openxmlformats.org/officeDocument/2006/relationships/slide" Target="slides/slide34.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8" Type="http://schemas.openxmlformats.org/officeDocument/2006/relationships/slide" Target="slides/slide6.xml"/><Relationship Id="rId13" Type="http://schemas.openxmlformats.org/officeDocument/2006/relationships/slide" Target="slides/slide11.xml"/><Relationship Id="rId32" Type="http://schemas.openxmlformats.org/officeDocument/2006/relationships/slide" Target="slides/slide30.xml"/><Relationship Id="rId37" Type="http://schemas.openxmlformats.org/officeDocument/2006/relationships/slide" Target="slides/slide35.xml"/><Relationship Id="rId52" Type="http://schemas.openxmlformats.org/officeDocument/2006/relationships/slide" Target="slides/slide50.xml"/><Relationship Id="rId65" Type="http://schemas.openxmlformats.org/officeDocument/2006/relationships/printerSettings" Target="printerSettings/printerSettings1.bin"/><Relationship Id="rId67" Type="http://schemas.openxmlformats.org/officeDocument/2006/relationships/viewProps" Target="viewProps.xml"/><Relationship Id="rId54" Type="http://schemas.openxmlformats.org/officeDocument/2006/relationships/slide" Target="slides/slide52.xml"/><Relationship Id="rId12" Type="http://schemas.openxmlformats.org/officeDocument/2006/relationships/slide" Target="slides/slide10.xml"/><Relationship Id="rId3" Type="http://schemas.openxmlformats.org/officeDocument/2006/relationships/slide" Target="slides/slide1.xml"/><Relationship Id="rId23" Type="http://schemas.openxmlformats.org/officeDocument/2006/relationships/slide" Target="slides/slide21.xml"/><Relationship Id="rId61" Type="http://schemas.openxmlformats.org/officeDocument/2006/relationships/slide" Target="slides/slide59.xml"/><Relationship Id="rId53" Type="http://schemas.openxmlformats.org/officeDocument/2006/relationships/slide" Target="slides/slide51.xml"/><Relationship Id="rId26" Type="http://schemas.openxmlformats.org/officeDocument/2006/relationships/slide" Target="slides/slide24.xml"/><Relationship Id="rId30" Type="http://schemas.openxmlformats.org/officeDocument/2006/relationships/slide" Target="slides/slide28.xml"/><Relationship Id="rId11" Type="http://schemas.openxmlformats.org/officeDocument/2006/relationships/slide" Target="slides/slide9.xml"/><Relationship Id="rId68" Type="http://schemas.openxmlformats.org/officeDocument/2006/relationships/theme" Target="theme/theme1.xml"/><Relationship Id="rId29" Type="http://schemas.openxmlformats.org/officeDocument/2006/relationships/slide" Target="slides/slide27.xml"/><Relationship Id="rId16" Type="http://schemas.openxmlformats.org/officeDocument/2006/relationships/slide" Target="slides/slide14.xml"/><Relationship Id="rId33" Type="http://schemas.openxmlformats.org/officeDocument/2006/relationships/slide" Target="slides/slide31.xml"/><Relationship Id="rId41" Type="http://schemas.openxmlformats.org/officeDocument/2006/relationships/slide" Target="slides/slide39.xml"/><Relationship Id="rId5" Type="http://schemas.openxmlformats.org/officeDocument/2006/relationships/slide" Target="slides/slide3.xml"/><Relationship Id="rId15" Type="http://schemas.openxmlformats.org/officeDocument/2006/relationships/slide" Target="slides/slide13.xml"/><Relationship Id="rId22" Type="http://schemas.openxmlformats.org/officeDocument/2006/relationships/slide" Target="slides/slide20.xml"/><Relationship Id="rId21" Type="http://schemas.openxmlformats.org/officeDocument/2006/relationships/slide" Target="slides/slide19.xml"/></Relationships>
</file>

<file path=ppt/diagrams/_rels/data1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smtClean="0"/>
            <a:t>Multiple Applications</a:t>
          </a:r>
          <a:endParaRPr lang="en-US" dirty="0"/>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smtClean="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smtClean="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smtClean="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smtClean="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smtClean="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t>
        <a:bodyPr/>
        <a:lstStyle/>
        <a:p>
          <a:endParaRPr lang="en-US"/>
        </a:p>
      </dgm:t>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t>
        <a:bodyPr/>
        <a:lstStyle/>
        <a:p>
          <a:endParaRPr lang="en-US"/>
        </a:p>
      </dgm:t>
    </dgm:pt>
    <dgm:pt modelId="{917ED4E3-2D56-4142-91BF-44FAE2150179}" type="pres">
      <dgm:prSet presAssocID="{BFC6470E-032A-F84D-85FF-98078ABB16B2}" presName="rootConnector" presStyleLbl="node1" presStyleIdx="0" presStyleCnt="3"/>
      <dgm:spPr/>
      <dgm:t>
        <a:bodyPr/>
        <a:lstStyle/>
        <a:p>
          <a:endParaRPr lang="en-US"/>
        </a:p>
      </dgm:t>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t>
        <a:bodyPr/>
        <a:lstStyle/>
        <a:p>
          <a:endParaRPr lang="en-US"/>
        </a:p>
      </dgm:t>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t>
        <a:bodyPr/>
        <a:lstStyle/>
        <a:p>
          <a:endParaRPr lang="en-US"/>
        </a:p>
      </dgm:t>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t>
        <a:bodyPr/>
        <a:lstStyle/>
        <a:p>
          <a:endParaRPr lang="en-US"/>
        </a:p>
      </dgm:t>
    </dgm:pt>
    <dgm:pt modelId="{17B0E10E-D838-344A-8744-4EA0AE3512AA}" type="pres">
      <dgm:prSet presAssocID="{101BCE59-3EBE-B841-B815-9A8E0791CF6A}" presName="rootConnector" presStyleLbl="node1" presStyleIdx="1" presStyleCnt="3"/>
      <dgm:spPr/>
      <dgm:t>
        <a:bodyPr/>
        <a:lstStyle/>
        <a:p>
          <a:endParaRPr lang="en-US"/>
        </a:p>
      </dgm:t>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t>
        <a:bodyPr/>
        <a:lstStyle/>
        <a:p>
          <a:endParaRPr lang="en-US"/>
        </a:p>
      </dgm:t>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t>
        <a:bodyPr/>
        <a:lstStyle/>
        <a:p>
          <a:endParaRPr lang="en-US"/>
        </a:p>
      </dgm:t>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9339" custLinFactNeighborY="50404"/>
      <dgm:spPr/>
      <dgm:t>
        <a:bodyPr/>
        <a:lstStyle/>
        <a:p>
          <a:endParaRPr lang="en-US"/>
        </a:p>
      </dgm:t>
    </dgm:pt>
    <dgm:pt modelId="{78630B86-8B91-0740-B5D3-E4F93B9FD356}" type="pres">
      <dgm:prSet presAssocID="{5FAB8150-C3BB-FD4D-838A-B912D10D3CE8}" presName="rootConnector" presStyleLbl="node1" presStyleIdx="2" presStyleCnt="3"/>
      <dgm:spPr/>
      <dgm:t>
        <a:bodyPr/>
        <a:lstStyle/>
        <a:p>
          <a:endParaRPr lang="en-US"/>
        </a:p>
      </dgm:t>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t>
        <a:bodyPr/>
        <a:lstStyle/>
        <a:p>
          <a:endParaRPr lang="en-US"/>
        </a:p>
      </dgm:t>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t>
        <a:bodyPr/>
        <a:lstStyle/>
        <a:p>
          <a:endParaRPr lang="en-US"/>
        </a:p>
      </dgm:t>
    </dgm:pt>
  </dgm:ptLst>
  <dgm:cxnLst>
    <dgm:cxn modelId="{414C026E-6C4B-1D49-9C54-D63E3828FD6C}" srcId="{5FAB8150-C3BB-FD4D-838A-B912D10D3CE8}" destId="{E0B92144-1042-744C-8313-F0BD2A4A42B1}" srcOrd="0" destOrd="0" parTransId="{1BD55ACB-0822-CD4F-B885-3FAB9ECA0FC6}" sibTransId="{E0BB673D-7DE6-A541-9C19-4590F9C7CA05}"/>
    <dgm:cxn modelId="{8F1AB073-8614-8748-95A0-7C02D69A32BC}" srcId="{F21FDA6A-4F07-0D4F-9E88-CEFD73BAF888}" destId="{BFC6470E-032A-F84D-85FF-98078ABB16B2}" srcOrd="0" destOrd="0" parTransId="{0DF5F4DB-3599-394B-8DEC-40045FF4D2B4}" sibTransId="{4C958A26-8472-AC4E-8BF1-DCB1B27963BD}"/>
    <dgm:cxn modelId="{D6308392-C645-B940-8BC0-E172A003E1D6}" type="presOf" srcId="{1BD55ACB-0822-CD4F-B885-3FAB9ECA0FC6}" destId="{43D5D9E6-EF4D-F346-B286-0A0EDC9D6387}" srcOrd="0" destOrd="0" presId="urn:microsoft.com/office/officeart/2005/8/layout/hierarchy3"/>
    <dgm:cxn modelId="{6D4EBFFA-8E91-7347-9918-A170C1EB38EA}" srcId="{F21FDA6A-4F07-0D4F-9E88-CEFD73BAF888}" destId="{101BCE59-3EBE-B841-B815-9A8E0791CF6A}" srcOrd="1" destOrd="0" parTransId="{7B67AA2E-CD68-CE46-8BB5-786CA4F33C89}" sibTransId="{2A6A3103-5EB4-1249-8961-7C35388B3012}"/>
    <dgm:cxn modelId="{555FA13A-24F3-8F4F-B849-59DB1F1139EC}" type="presOf" srcId="{5FAB8150-C3BB-FD4D-838A-B912D10D3CE8}" destId="{AB58CB0B-9A79-FB46-B44A-123C202FA944}" srcOrd="0" destOrd="0" presId="urn:microsoft.com/office/officeart/2005/8/layout/hierarchy3"/>
    <dgm:cxn modelId="{AE1FDE51-D7D0-494D-8E85-DA6BD81D282C}" srcId="{101BCE59-3EBE-B841-B815-9A8E0791CF6A}" destId="{6B0517C7-4E5A-694D-BE55-A47A8D05B1A2}" srcOrd="0" destOrd="0" parTransId="{1BDD9158-04C7-A04C-9834-4F8C598C9F8C}" sibTransId="{8C867362-BBC6-D547-8E8E-0EAE24DE45FE}"/>
    <dgm:cxn modelId="{BE92F149-DF08-2C45-B264-2F737E3ECBC0}" type="presOf" srcId="{E0B92144-1042-744C-8313-F0BD2A4A42B1}" destId="{B128BA17-BE6B-384D-BBE0-54B7B122AB84}" srcOrd="0" destOrd="0" presId="urn:microsoft.com/office/officeart/2005/8/layout/hierarchy3"/>
    <dgm:cxn modelId="{2C353223-79A8-4048-843D-D11B580B218A}" type="presOf" srcId="{AE745A19-2E44-B14F-A6F0-A7F0940FAC1D}" destId="{88849F20-B33C-5C44-AFB9-0C414FE0E452}" srcOrd="0" destOrd="0" presId="urn:microsoft.com/office/officeart/2005/8/layout/hierarchy3"/>
    <dgm:cxn modelId="{FBF23DDF-8802-F848-981A-C31E08276E39}" type="presOf" srcId="{5FAB8150-C3BB-FD4D-838A-B912D10D3CE8}" destId="{78630B86-8B91-0740-B5D3-E4F93B9FD356}" srcOrd="1" destOrd="0" presId="urn:microsoft.com/office/officeart/2005/8/layout/hierarchy3"/>
    <dgm:cxn modelId="{8EAAD73B-4850-794F-99A3-D038084FE9F1}" type="presOf" srcId="{1BDD9158-04C7-A04C-9834-4F8C598C9F8C}" destId="{1ED9D157-9E28-F645-9843-B974AEE688A5}" srcOrd="0" destOrd="0" presId="urn:microsoft.com/office/officeart/2005/8/layout/hierarchy3"/>
    <dgm:cxn modelId="{02A1A6D8-497B-5F46-845E-4E31C391FF21}" type="presOf" srcId="{101BCE59-3EBE-B841-B815-9A8E0791CF6A}" destId="{17B0E10E-D838-344A-8744-4EA0AE3512AA}" srcOrd="1" destOrd="0" presId="urn:microsoft.com/office/officeart/2005/8/layout/hierarchy3"/>
    <dgm:cxn modelId="{A316DFD6-8C1B-0E4D-B392-D82C3BB008BA}" type="presOf" srcId="{F21FDA6A-4F07-0D4F-9E88-CEFD73BAF888}" destId="{B5DE52A4-5BAD-234E-8324-7F48BEFAEE24}" srcOrd="0" destOrd="0" presId="urn:microsoft.com/office/officeart/2005/8/layout/hierarchy3"/>
    <dgm:cxn modelId="{99524BF5-776F-FB44-9770-B2A0A442391B}" srcId="{BFC6470E-032A-F84D-85FF-98078ABB16B2}" destId="{A8E6D635-1D7D-524E-A06B-F5F86CA22012}" srcOrd="0" destOrd="0" parTransId="{AE745A19-2E44-B14F-A6F0-A7F0940FAC1D}" sibTransId="{C2A87A22-A733-4745-95AD-90C744BEE680}"/>
    <dgm:cxn modelId="{79544F30-91FE-6540-963A-48C0C4C207C2}" type="presOf" srcId="{BFC6470E-032A-F84D-85FF-98078ABB16B2}" destId="{917ED4E3-2D56-4142-91BF-44FAE2150179}" srcOrd="1" destOrd="0" presId="urn:microsoft.com/office/officeart/2005/8/layout/hierarchy3"/>
    <dgm:cxn modelId="{00183B65-3455-1C4B-AB78-9C43F5814F0F}" type="presOf" srcId="{101BCE59-3EBE-B841-B815-9A8E0791CF6A}" destId="{0CE5ACD9-A885-F943-8BFF-063CFB705DFD}" srcOrd="0" destOrd="0" presId="urn:microsoft.com/office/officeart/2005/8/layout/hierarchy3"/>
    <dgm:cxn modelId="{7FD7E0E5-4B46-3D4A-92C1-8325B89D02F3}" type="presOf" srcId="{A8E6D635-1D7D-524E-A06B-F5F86CA22012}" destId="{F1F4C278-EA79-A24A-BF1A-FFED1F757D29}" srcOrd="0" destOrd="0" presId="urn:microsoft.com/office/officeart/2005/8/layout/hierarchy3"/>
    <dgm:cxn modelId="{E51684DE-6023-D24A-B2D6-38ED9FF252F8}" type="presOf" srcId="{6B0517C7-4E5A-694D-BE55-A47A8D05B1A2}" destId="{B3885876-BC01-CE40-B4AF-B8DD35B11E00}" srcOrd="0" destOrd="0" presId="urn:microsoft.com/office/officeart/2005/8/layout/hierarchy3"/>
    <dgm:cxn modelId="{5CD410DC-27A7-3C46-BBDC-FC83CFF259D4}" type="presOf" srcId="{BFC6470E-032A-F84D-85FF-98078ABB16B2}" destId="{F3BF7410-2C70-2A4A-9A15-E018E4826824}" srcOrd="0" destOrd="0" presId="urn:microsoft.com/office/officeart/2005/8/layout/hierarchy3"/>
    <dgm:cxn modelId="{AD636FF0-82DD-B548-BFDE-C8DB9DE30B19}" srcId="{F21FDA6A-4F07-0D4F-9E88-CEFD73BAF888}" destId="{5FAB8150-C3BB-FD4D-838A-B912D10D3CE8}" srcOrd="2" destOrd="0" parTransId="{600AF336-F8E9-6543-94BB-0D6E3454A890}" sibTransId="{8F8AF4AB-B239-2E41-88A8-A6EA1F65E3C9}"/>
    <dgm:cxn modelId="{BB9E5AEA-B02F-314F-8604-CB02B2002F4E}" type="presParOf" srcId="{B5DE52A4-5BAD-234E-8324-7F48BEFAEE24}" destId="{DD23D278-35B8-8141-B585-6DF97FD3ABBC}" srcOrd="0" destOrd="0" presId="urn:microsoft.com/office/officeart/2005/8/layout/hierarchy3"/>
    <dgm:cxn modelId="{5CD7251B-FB68-6D4E-9A22-9EF2C043DC1E}" type="presParOf" srcId="{DD23D278-35B8-8141-B585-6DF97FD3ABBC}" destId="{1C83C965-C16C-3548-8351-41D1CA562A67}" srcOrd="0" destOrd="0" presId="urn:microsoft.com/office/officeart/2005/8/layout/hierarchy3"/>
    <dgm:cxn modelId="{AA82605E-793D-E24A-BB55-AF12BBA30515}" type="presParOf" srcId="{1C83C965-C16C-3548-8351-41D1CA562A67}" destId="{F3BF7410-2C70-2A4A-9A15-E018E4826824}" srcOrd="0" destOrd="0" presId="urn:microsoft.com/office/officeart/2005/8/layout/hierarchy3"/>
    <dgm:cxn modelId="{420630D0-37BB-454B-AAAA-8AEF04F52B15}" type="presParOf" srcId="{1C83C965-C16C-3548-8351-41D1CA562A67}" destId="{917ED4E3-2D56-4142-91BF-44FAE2150179}" srcOrd="1" destOrd="0" presId="urn:microsoft.com/office/officeart/2005/8/layout/hierarchy3"/>
    <dgm:cxn modelId="{01FEE1A9-F647-4943-A513-A77D54E38FD0}" type="presParOf" srcId="{DD23D278-35B8-8141-B585-6DF97FD3ABBC}" destId="{D9E5D99C-A7D6-8742-A8EB-A4B056F0C6F6}" srcOrd="1" destOrd="0" presId="urn:microsoft.com/office/officeart/2005/8/layout/hierarchy3"/>
    <dgm:cxn modelId="{BC3B821A-5F84-4346-BE56-27F73028B297}" type="presParOf" srcId="{D9E5D99C-A7D6-8742-A8EB-A4B056F0C6F6}" destId="{88849F20-B33C-5C44-AFB9-0C414FE0E452}" srcOrd="0" destOrd="0" presId="urn:microsoft.com/office/officeart/2005/8/layout/hierarchy3"/>
    <dgm:cxn modelId="{EF2DC71B-1647-4B46-93AC-D7DF3F240676}" type="presParOf" srcId="{D9E5D99C-A7D6-8742-A8EB-A4B056F0C6F6}" destId="{F1F4C278-EA79-A24A-BF1A-FFED1F757D29}" srcOrd="1" destOrd="0" presId="urn:microsoft.com/office/officeart/2005/8/layout/hierarchy3"/>
    <dgm:cxn modelId="{7B16C29F-1B22-514F-8C15-DF72E600B424}" type="presParOf" srcId="{B5DE52A4-5BAD-234E-8324-7F48BEFAEE24}" destId="{04B6ABB0-5684-9B41-AC06-074DBD12A824}" srcOrd="1" destOrd="0" presId="urn:microsoft.com/office/officeart/2005/8/layout/hierarchy3"/>
    <dgm:cxn modelId="{C006FFC2-A181-DB40-8140-B1D6778C8542}" type="presParOf" srcId="{04B6ABB0-5684-9B41-AC06-074DBD12A824}" destId="{2BAC21F6-10BA-E541-AB1A-6999144904FD}" srcOrd="0" destOrd="0" presId="urn:microsoft.com/office/officeart/2005/8/layout/hierarchy3"/>
    <dgm:cxn modelId="{EA45BC06-116C-A449-9A17-38B3249EDEE8}" type="presParOf" srcId="{2BAC21F6-10BA-E541-AB1A-6999144904FD}" destId="{0CE5ACD9-A885-F943-8BFF-063CFB705DFD}" srcOrd="0" destOrd="0" presId="urn:microsoft.com/office/officeart/2005/8/layout/hierarchy3"/>
    <dgm:cxn modelId="{550F9AD3-D2AD-0D42-945D-3CC86FD45882}" type="presParOf" srcId="{2BAC21F6-10BA-E541-AB1A-6999144904FD}" destId="{17B0E10E-D838-344A-8744-4EA0AE3512AA}" srcOrd="1" destOrd="0" presId="urn:microsoft.com/office/officeart/2005/8/layout/hierarchy3"/>
    <dgm:cxn modelId="{B5E4A181-1CF5-C94D-BDE0-378E9209B7D9}" type="presParOf" srcId="{04B6ABB0-5684-9B41-AC06-074DBD12A824}" destId="{5E86E13D-FCEC-B94D-B07C-E1FF54F44E87}" srcOrd="1" destOrd="0" presId="urn:microsoft.com/office/officeart/2005/8/layout/hierarchy3"/>
    <dgm:cxn modelId="{4976AC4D-4EBB-DC4B-B6C2-3DB59280ACC8}" type="presParOf" srcId="{5E86E13D-FCEC-B94D-B07C-E1FF54F44E87}" destId="{1ED9D157-9E28-F645-9843-B974AEE688A5}" srcOrd="0" destOrd="0" presId="urn:microsoft.com/office/officeart/2005/8/layout/hierarchy3"/>
    <dgm:cxn modelId="{C595A8F3-CBE7-2645-BAF1-6B73FF7A8AC9}" type="presParOf" srcId="{5E86E13D-FCEC-B94D-B07C-E1FF54F44E87}" destId="{B3885876-BC01-CE40-B4AF-B8DD35B11E00}" srcOrd="1" destOrd="0" presId="urn:microsoft.com/office/officeart/2005/8/layout/hierarchy3"/>
    <dgm:cxn modelId="{799A177A-E0CD-7E47-9A90-3E9D09CED1DF}" type="presParOf" srcId="{B5DE52A4-5BAD-234E-8324-7F48BEFAEE24}" destId="{A2D3D08C-D2D1-A448-83B1-6F15B7FC0563}" srcOrd="2" destOrd="0" presId="urn:microsoft.com/office/officeart/2005/8/layout/hierarchy3"/>
    <dgm:cxn modelId="{EA40818F-7069-3845-B5A1-29F978AC5F87}" type="presParOf" srcId="{A2D3D08C-D2D1-A448-83B1-6F15B7FC0563}" destId="{5250BEDC-3E31-9148-80D0-A3299449B34B}" srcOrd="0" destOrd="0" presId="urn:microsoft.com/office/officeart/2005/8/layout/hierarchy3"/>
    <dgm:cxn modelId="{ECDC5478-50C3-DA4C-8CFD-7EA96949E73D}" type="presParOf" srcId="{5250BEDC-3E31-9148-80D0-A3299449B34B}" destId="{AB58CB0B-9A79-FB46-B44A-123C202FA944}" srcOrd="0" destOrd="0" presId="urn:microsoft.com/office/officeart/2005/8/layout/hierarchy3"/>
    <dgm:cxn modelId="{5ACB4753-CD3D-C346-9AB8-9D8BA80E9086}" type="presParOf" srcId="{5250BEDC-3E31-9148-80D0-A3299449B34B}" destId="{78630B86-8B91-0740-B5D3-E4F93B9FD356}" srcOrd="1" destOrd="0" presId="urn:microsoft.com/office/officeart/2005/8/layout/hierarchy3"/>
    <dgm:cxn modelId="{A2AF9BC7-BC1B-214F-816D-C16C7FFA053E}" type="presParOf" srcId="{A2D3D08C-D2D1-A448-83B1-6F15B7FC0563}" destId="{1F579191-683E-C643-BEEA-8D725679033E}" srcOrd="1" destOrd="0" presId="urn:microsoft.com/office/officeart/2005/8/layout/hierarchy3"/>
    <dgm:cxn modelId="{2BC64B4B-C1F6-A149-8C25-BBDB4F37413E}" type="presParOf" srcId="{1F579191-683E-C643-BEEA-8D725679033E}" destId="{43D5D9E6-EF4D-F346-B286-0A0EDC9D6387}" srcOrd="0" destOrd="0" presId="urn:microsoft.com/office/officeart/2005/8/layout/hierarchy3"/>
    <dgm:cxn modelId="{6159871C-1065-CB4D-8F9C-53B65C2C90D2}"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smtClean="0"/>
            <a:t>Nonblocking</a:t>
          </a:r>
          <a:r>
            <a:rPr lang="en-US" sz="2400" dirty="0" smtClean="0"/>
            <a:t> send, blocking receive</a:t>
          </a:r>
          <a:endParaRPr lang="en-US" sz="2400" dirty="0"/>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smtClean="0"/>
            <a:t>sender continues on but receiver is blocked until the requested message arrives</a:t>
          </a:r>
          <a:endParaRPr lang="en-US" dirty="0"/>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smtClean="0"/>
            <a:t>most useful combination</a:t>
          </a:r>
          <a:endParaRPr lang="en-US" dirty="0"/>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smtClean="0"/>
            <a:t>sends one or more messages to a variety of destinations as quickly as possible</a:t>
          </a:r>
          <a:endParaRPr lang="en-US" dirty="0"/>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smtClean="0"/>
            <a:t>example -- a service process that exists to provide a service or resource to other processes</a:t>
          </a:r>
          <a:endParaRPr lang="en-US" dirty="0"/>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smtClean="0"/>
            <a:t>Nonblocking</a:t>
          </a:r>
          <a:r>
            <a:rPr lang="en-US" sz="2400" dirty="0" smtClean="0"/>
            <a:t> send, </a:t>
          </a:r>
          <a:r>
            <a:rPr lang="en-US" sz="2400" dirty="0" err="1" smtClean="0"/>
            <a:t>nonblocking</a:t>
          </a:r>
          <a:r>
            <a:rPr lang="en-US" sz="2400" dirty="0" smtClean="0"/>
            <a:t> receive</a:t>
          </a:r>
          <a:endParaRPr lang="en-US" sz="2400" dirty="0"/>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smtClean="0"/>
            <a:t>neither party is required to wait</a:t>
          </a:r>
          <a:endParaRPr lang="en-US" dirty="0"/>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t>
        <a:bodyPr/>
        <a:lstStyle/>
        <a:p>
          <a:endParaRPr lang="en-US"/>
        </a:p>
      </dgm:t>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t>
        <a:bodyPr/>
        <a:lstStyle/>
        <a:p>
          <a:endParaRPr lang="en-US"/>
        </a:p>
      </dgm:t>
    </dgm:pt>
    <dgm:pt modelId="{7C0D2C5B-322D-9045-B418-FF8D3F881A30}" type="pres">
      <dgm:prSet presAssocID="{91984B6D-CD19-FE43-BEAE-0E799DF27D43}" presName="parentText" presStyleLbl="node1" presStyleIdx="0" presStyleCnt="2">
        <dgm:presLayoutVars>
          <dgm:chMax val="0"/>
          <dgm:bulletEnabled val="1"/>
        </dgm:presLayoutVars>
      </dgm:prSet>
      <dgm:spPr/>
      <dgm:t>
        <a:bodyPr/>
        <a:lstStyle/>
        <a:p>
          <a:endParaRPr lang="en-US"/>
        </a:p>
      </dgm:t>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t>
        <a:bodyPr/>
        <a:lstStyle/>
        <a:p>
          <a:endParaRPr lang="en-US"/>
        </a:p>
      </dgm:t>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t>
        <a:bodyPr/>
        <a:lstStyle/>
        <a:p>
          <a:endParaRPr lang="en-US"/>
        </a:p>
      </dgm:t>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t>
        <a:bodyPr/>
        <a:lstStyle/>
        <a:p>
          <a:endParaRPr lang="en-US"/>
        </a:p>
      </dgm:t>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t>
        <a:bodyPr/>
        <a:lstStyle/>
        <a:p>
          <a:endParaRPr lang="en-US"/>
        </a:p>
      </dgm:t>
    </dgm:pt>
  </dgm:ptLst>
  <dgm:cxnLst>
    <dgm:cxn modelId="{E80DDB00-220C-0448-8C27-CA628700BB61}" type="presOf" srcId="{6C451841-31AC-2C4A-BD5F-97D63B243324}" destId="{94FC4253-C5DD-2F40-AF14-A6F8E87BF8EB}" srcOrd="0" destOrd="2" presId="urn:microsoft.com/office/officeart/2005/8/layout/list1"/>
    <dgm:cxn modelId="{658F7059-354A-BB4B-9FAF-30876C318022}" type="presOf" srcId="{73A9E9B1-89D6-694A-BAFC-F1639E9E0FA3}" destId="{FB5D3142-9F1C-A94D-A8A6-48AF5D364BD5}" srcOrd="1" destOrd="0" presId="urn:microsoft.com/office/officeart/2005/8/layout/list1"/>
    <dgm:cxn modelId="{AE18236F-5EF4-5549-99D8-BDAE7A18B153}" srcId="{73A9E9B1-89D6-694A-BAFC-F1639E9E0FA3}" destId="{C5316F31-176B-F34B-BA40-55DF4E368FCA}" srcOrd="0" destOrd="0" parTransId="{A15D9228-445C-9C49-9BE5-094ACB67A39B}" sibTransId="{DACAD61B-E76C-2246-BD10-F980FDDCC609}"/>
    <dgm:cxn modelId="{8B368047-0E12-854C-B255-1B46436090D2}" type="presOf" srcId="{91984B6D-CD19-FE43-BEAE-0E799DF27D43}" destId="{02F1EC8A-0E98-6F4F-81E4-128269BE9247}" srcOrd="0"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0CE1A2E4-3C54-EF46-A77C-62FB3457A161}" type="presOf" srcId="{CC21AB64-0AED-7542-9159-B6303CB71F5A}" destId="{94FC4253-C5DD-2F40-AF14-A6F8E87BF8EB}" srcOrd="0" destOrd="1" presId="urn:microsoft.com/office/officeart/2005/8/layout/list1"/>
    <dgm:cxn modelId="{7E31C0FE-C1AF-7B40-8076-CBAC47674A04}" srcId="{91984B6D-CD19-FE43-BEAE-0E799DF27D43}" destId="{5EB1E116-9108-5041-82FF-E86E8C94C1A9}" srcOrd="0" destOrd="0" parTransId="{0214350C-1246-1843-BEEB-628379095719}" sibTransId="{C95C1D8A-6AFB-5146-9731-ED577DB6E8B0}"/>
    <dgm:cxn modelId="{C887F737-6585-BA4C-A16F-AADF02A11677}" srcId="{CD27E8CD-E193-374C-8F5E-D9516BA56DC7}" destId="{91984B6D-CD19-FE43-BEAE-0E799DF27D43}" srcOrd="0" destOrd="0" parTransId="{01F2897C-CBB4-0A4F-833B-A983967B05E6}" sibTransId="{11260BA1-DC41-0544-8790-6F4A228C318D}"/>
    <dgm:cxn modelId="{8BDC4123-5213-D94D-9C37-68C59BDC428C}" type="presOf" srcId="{757FD84E-C215-B749-91A4-D802DE6196F5}" destId="{94FC4253-C5DD-2F40-AF14-A6F8E87BF8EB}" srcOrd="0" destOrd="3" presId="urn:microsoft.com/office/officeart/2005/8/layout/list1"/>
    <dgm:cxn modelId="{BAE2BC00-B7FE-8C4A-951C-4F0BA8A10055}" type="presOf" srcId="{91984B6D-CD19-FE43-BEAE-0E799DF27D43}" destId="{7C0D2C5B-322D-9045-B418-FF8D3F881A30}" srcOrd="1" destOrd="0" presId="urn:microsoft.com/office/officeart/2005/8/layout/list1"/>
    <dgm:cxn modelId="{5652FEEE-C1E8-A442-9A2E-25C6ACD5251C}" type="presOf" srcId="{C5316F31-176B-F34B-BA40-55DF4E368FCA}" destId="{A84F03E2-F9EA-C94D-AD93-13923F0055A8}" srcOrd="0" destOrd="0"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35F4216B-C764-1F42-8536-CA788CCCDBE6}" srcId="{91984B6D-CD19-FE43-BEAE-0E799DF27D43}" destId="{757FD84E-C215-B749-91A4-D802DE6196F5}" srcOrd="3" destOrd="0" parTransId="{DAFD52F6-9922-7349-BF68-4ACCE8F95FD5}" sibTransId="{B985A4D1-1CB8-9344-9FCB-F50F659DBA79}"/>
    <dgm:cxn modelId="{26218F52-0AFF-F143-8705-FD7D93166359}" type="presOf" srcId="{73A9E9B1-89D6-694A-BAFC-F1639E9E0FA3}" destId="{DC97F160-ACC9-694B-AD54-3141CE9124B0}" srcOrd="0" destOrd="0" presId="urn:microsoft.com/office/officeart/2005/8/layout/list1"/>
    <dgm:cxn modelId="{2EE21B70-10CD-924A-821E-F852ED7D58C1}" srcId="{91984B6D-CD19-FE43-BEAE-0E799DF27D43}" destId="{6C451841-31AC-2C4A-BD5F-97D63B243324}" srcOrd="2" destOrd="0" parTransId="{04922CDE-305C-7E4E-A5F8-548B07ADA949}" sibTransId="{8984EA4E-5D9D-8A4C-890E-1C200D579779}"/>
    <dgm:cxn modelId="{7DE052CB-909B-3A4B-8B54-F6E134628C6B}" type="presOf" srcId="{5EB1E116-9108-5041-82FF-E86E8C94C1A9}" destId="{94FC4253-C5DD-2F40-AF14-A6F8E87BF8EB}" srcOrd="0" destOrd="0" presId="urn:microsoft.com/office/officeart/2005/8/layout/list1"/>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C660F0-F51F-7942-83BE-3900525400E2}"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dgm:t>
        <a:bodyPr/>
        <a:lstStyle/>
        <a:p>
          <a:r>
            <a:rPr lang="en-US" dirty="0" smtClean="0"/>
            <a:t>Direct addressing</a:t>
          </a:r>
          <a:endParaRPr lang="en-US" dirty="0"/>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dgm:t>
        <a:bodyPr/>
        <a:lstStyle/>
        <a:p>
          <a:r>
            <a:rPr lang="en-US" dirty="0" smtClean="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95268C6E-CB32-D948-A12E-859ACF9C7366}" type="pres">
      <dgm:prSet presAssocID="{9CC660F0-F51F-7942-83BE-3900525400E2}" presName="diagram" presStyleCnt="0">
        <dgm:presLayoutVars>
          <dgm:dir/>
          <dgm:resizeHandles val="exact"/>
        </dgm:presLayoutVars>
      </dgm:prSet>
      <dgm:spPr/>
      <dgm:t>
        <a:bodyPr/>
        <a:lstStyle/>
        <a:p>
          <a:endParaRPr lang="en-US"/>
        </a:p>
      </dgm:t>
    </dgm:pt>
    <dgm:pt modelId="{CB5FB369-8671-004A-BE5D-38525B638D11}" type="pres">
      <dgm:prSet presAssocID="{CBCAA15B-4DF8-2449-A3E4-2FFBBD4228E2}" presName="node" presStyleLbl="node1" presStyleIdx="0" presStyleCnt="2">
        <dgm:presLayoutVars>
          <dgm:bulletEnabled val="1"/>
        </dgm:presLayoutVars>
      </dgm:prSet>
      <dgm:spPr/>
      <dgm:t>
        <a:bodyPr/>
        <a:lstStyle/>
        <a:p>
          <a:endParaRPr lang="en-US"/>
        </a:p>
      </dgm:t>
    </dgm:pt>
    <dgm:pt modelId="{3B34B650-2B64-FC4E-A434-787890AAF57B}" type="pres">
      <dgm:prSet presAssocID="{9DC2889C-314C-814D-BB7F-9B9EC7CF63FA}" presName="sibTrans" presStyleCnt="0"/>
      <dgm:spPr/>
    </dgm:pt>
    <dgm:pt modelId="{AE4CBB04-19C2-F24F-B25B-9E2E283ED7DC}" type="pres">
      <dgm:prSet presAssocID="{053799BB-CB52-8641-A4B3-79E4E6C7D5AD}" presName="node" presStyleLbl="node1" presStyleIdx="1" presStyleCnt="2">
        <dgm:presLayoutVars>
          <dgm:bulletEnabled val="1"/>
        </dgm:presLayoutVars>
      </dgm:prSet>
      <dgm:spPr/>
      <dgm:t>
        <a:bodyPr/>
        <a:lstStyle/>
        <a:p>
          <a:endParaRPr lang="en-US"/>
        </a:p>
      </dgm:t>
    </dgm:pt>
  </dgm:ptLst>
  <dgm:cxnLst>
    <dgm:cxn modelId="{A4EFC327-8E42-6845-929D-1DD7802F5420}" srcId="{9CC660F0-F51F-7942-83BE-3900525400E2}" destId="{053799BB-CB52-8641-A4B3-79E4E6C7D5AD}" srcOrd="1" destOrd="0" parTransId="{2F99FA1C-FA58-C84C-B814-ACFD809147B1}" sibTransId="{C4399A46-221E-904A-B245-8E7B935BA7C2}"/>
    <dgm:cxn modelId="{29A9C875-946D-0849-953B-AB23B8355A56}" type="presOf" srcId="{CBCAA15B-4DF8-2449-A3E4-2FFBBD4228E2}" destId="{CB5FB369-8671-004A-BE5D-38525B638D11}" srcOrd="0" destOrd="0" presId="urn:microsoft.com/office/officeart/2005/8/layout/default"/>
    <dgm:cxn modelId="{777E9EE6-6DE6-6042-A187-60360C4DF0C6}" type="presOf" srcId="{053799BB-CB52-8641-A4B3-79E4E6C7D5AD}" destId="{AE4CBB04-19C2-F24F-B25B-9E2E283ED7DC}" srcOrd="0" destOrd="0" presId="urn:microsoft.com/office/officeart/2005/8/layout/default"/>
    <dgm:cxn modelId="{8A4093DA-D614-E746-998F-AEADE131AA98}" type="presOf" srcId="{9CC660F0-F51F-7942-83BE-3900525400E2}" destId="{95268C6E-CB32-D948-A12E-859ACF9C7366}" srcOrd="0" destOrd="0" presId="urn:microsoft.com/office/officeart/2005/8/layout/default"/>
    <dgm:cxn modelId="{B80E53F1-AE34-974D-BD2B-25A07BD9FD8E}" srcId="{9CC660F0-F51F-7942-83BE-3900525400E2}" destId="{CBCAA15B-4DF8-2449-A3E4-2FFBBD4228E2}" srcOrd="0" destOrd="0" parTransId="{5331A782-92F5-174C-ADE8-603BCC699445}" sibTransId="{9DC2889C-314C-814D-BB7F-9B9EC7CF63FA}"/>
    <dgm:cxn modelId="{2499108F-41B4-1545-9E73-C714FEFAF3C8}" type="presParOf" srcId="{95268C6E-CB32-D948-A12E-859ACF9C7366}" destId="{CB5FB369-8671-004A-BE5D-38525B638D11}" srcOrd="0" destOrd="0" presId="urn:microsoft.com/office/officeart/2005/8/layout/default"/>
    <dgm:cxn modelId="{E69ED987-EC7C-8A40-9346-4A8589C6E3BF}" type="presParOf" srcId="{95268C6E-CB32-D948-A12E-859ACF9C7366}" destId="{3B34B650-2B64-FC4E-A434-787890AAF57B}" srcOrd="1" destOrd="0" presId="urn:microsoft.com/office/officeart/2005/8/layout/default"/>
    <dgm:cxn modelId="{E45280D0-55D1-C543-B504-CD319DA41B7B}" type="presParOf" srcId="{95268C6E-CB32-D948-A12E-859ACF9C7366}" destId="{AE4CBB04-19C2-F24F-B25B-9E2E283ED7DC}" srcOrd="2" destOrd="0" presId="urn:microsoft.com/office/officeart/2005/8/layout/defaul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smtClean="0"/>
            <a:t>Messages </a:t>
          </a:r>
          <a:r>
            <a:rPr lang="en-US" dirty="0" smtClean="0"/>
            <a:t>are sent to a shared data structure consisting of queues that can temporarily hold messages</a:t>
          </a:r>
          <a:endParaRPr lang="en-US"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dgm:t>
        <a:bodyPr/>
        <a:lstStyle/>
        <a:p>
          <a:endParaRPr lang="en-US"/>
        </a:p>
      </dgm:t>
    </dgm:pt>
    <dgm:pt modelId="{8B723089-3212-E34B-B778-BE7311279152}">
      <dgm:prSet custT="1"/>
      <dgm:spPr/>
      <dgm:t>
        <a:bodyPr/>
        <a:lstStyle/>
        <a:p>
          <a:pPr rtl="0"/>
          <a:r>
            <a:rPr lang="en-US" sz="2300" dirty="0" smtClean="0"/>
            <a:t>Queues are referred to as </a:t>
          </a:r>
          <a:r>
            <a:rPr lang="en-US" sz="2300" i="1" dirty="0" smtClean="0"/>
            <a:t>mailboxes</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dgm:t>
        <a:bodyPr/>
        <a:lstStyle/>
        <a:p>
          <a:endParaRPr lang="en-US"/>
        </a:p>
      </dgm:t>
    </dgm:pt>
    <dgm:pt modelId="{14800147-5EB0-A046-ACFA-A00F2E46BB2A}">
      <dgm:prSet/>
      <dgm:spPr/>
      <dgm:t>
        <a:bodyPr/>
        <a:lstStyle/>
        <a:p>
          <a:pPr rtl="0"/>
          <a:r>
            <a:rPr lang="en-US" dirty="0" smtClean="0"/>
            <a:t>One </a:t>
          </a:r>
          <a:r>
            <a:rPr lang="en-US" dirty="0" smtClean="0"/>
            <a:t>process sends a message to the mailbox and the other process picks up the message from the mailbox</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dgm:t>
        <a:bodyPr/>
        <a:lstStyle/>
        <a:p>
          <a:endParaRPr lang="en-US"/>
        </a:p>
      </dgm:t>
    </dgm:pt>
    <dgm:pt modelId="{21E31C66-B428-6049-A452-5922E2FF8434}">
      <dgm:prSet custT="1"/>
      <dgm:spPr/>
      <dgm:t>
        <a:bodyPr/>
        <a:lstStyle/>
        <a:p>
          <a:pPr rtl="0"/>
          <a:r>
            <a:rPr lang="en-US" sz="2300" dirty="0" smtClean="0"/>
            <a:t>Allows </a:t>
          </a:r>
          <a:r>
            <a:rPr lang="en-US" sz="2300" dirty="0" smtClean="0"/>
            <a:t>for greater flexibility in the use of messages</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t>
        <a:bodyPr/>
        <a:lstStyle/>
        <a:p>
          <a:endParaRPr lang="en-US"/>
        </a:p>
      </dgm:t>
    </dgm:pt>
    <dgm:pt modelId="{8AD35B85-3272-3842-B975-0D28FA12B9EA}" type="pres">
      <dgm:prSet presAssocID="{3835C9AF-C8B8-1C4B-9620-F1414EB1BBA6}" presName="node" presStyleLbl="node1" presStyleIdx="0" presStyleCnt="4" custScaleX="117226">
        <dgm:presLayoutVars>
          <dgm:bulletEnabled val="1"/>
        </dgm:presLayoutVars>
      </dgm:prSet>
      <dgm:spPr/>
      <dgm:t>
        <a:bodyPr/>
        <a:lstStyle/>
        <a:p>
          <a:endParaRPr lang="en-US"/>
        </a:p>
      </dgm:t>
    </dgm:pt>
    <dgm:pt modelId="{FD726207-BDF7-F648-8A1D-4792344EE082}" type="pres">
      <dgm:prSet presAssocID="{EF07625C-3D8A-134E-9342-F205810A8C9A}" presName="sibTrans" presStyleLbl="sibTrans2D1" presStyleIdx="0" presStyleCnt="3"/>
      <dgm:spPr/>
      <dgm:t>
        <a:bodyPr/>
        <a:lstStyle/>
        <a:p>
          <a:endParaRPr lang="en-US"/>
        </a:p>
      </dgm:t>
    </dgm:pt>
    <dgm:pt modelId="{81E6D9A4-117C-BD4B-B9E4-DA7B085265F8}" type="pres">
      <dgm:prSet presAssocID="{EF07625C-3D8A-134E-9342-F205810A8C9A}" presName="connectorText" presStyleLbl="sibTrans2D1" presStyleIdx="0" presStyleCnt="3"/>
      <dgm:spPr/>
      <dgm:t>
        <a:bodyPr/>
        <a:lstStyle/>
        <a:p>
          <a:endParaRPr lang="en-US"/>
        </a:p>
      </dgm:t>
    </dgm:pt>
    <dgm:pt modelId="{42A3B1B7-2198-FC48-81A1-C2AC20C0214A}" type="pres">
      <dgm:prSet presAssocID="{8B723089-3212-E34B-B778-BE7311279152}" presName="node" presStyleLbl="node1" presStyleIdx="1" presStyleCnt="4">
        <dgm:presLayoutVars>
          <dgm:bulletEnabled val="1"/>
        </dgm:presLayoutVars>
      </dgm:prSet>
      <dgm:spPr/>
      <dgm:t>
        <a:bodyPr/>
        <a:lstStyle/>
        <a:p>
          <a:endParaRPr lang="en-US"/>
        </a:p>
      </dgm:t>
    </dgm:pt>
    <dgm:pt modelId="{7DC9C592-1D86-434A-96C8-545A7F4FECE4}" type="pres">
      <dgm:prSet presAssocID="{92F3AE1F-7CF4-0E4E-AD92-CC9DDA51D05A}" presName="sibTrans" presStyleLbl="sibTrans2D1" presStyleIdx="1" presStyleCnt="3" custAng="21403044"/>
      <dgm:spPr/>
      <dgm:t>
        <a:bodyPr/>
        <a:lstStyle/>
        <a:p>
          <a:endParaRPr lang="en-US"/>
        </a:p>
      </dgm:t>
    </dgm:pt>
    <dgm:pt modelId="{86F2A8CF-41AF-864D-8642-88310B73908A}" type="pres">
      <dgm:prSet presAssocID="{92F3AE1F-7CF4-0E4E-AD92-CC9DDA51D05A}" presName="connectorText" presStyleLbl="sibTrans2D1" presStyleIdx="1" presStyleCnt="3"/>
      <dgm:spPr/>
      <dgm:t>
        <a:bodyPr/>
        <a:lstStyle/>
        <a:p>
          <a:endParaRPr lang="en-US"/>
        </a:p>
      </dgm:t>
    </dgm:pt>
    <dgm:pt modelId="{E66579B5-8437-6E47-9E7B-772C542E5672}" type="pres">
      <dgm:prSet presAssocID="{14800147-5EB0-A046-ACFA-A00F2E46BB2A}" presName="node" presStyleLbl="node1" presStyleIdx="2" presStyleCnt="4" custScaleX="111471">
        <dgm:presLayoutVars>
          <dgm:bulletEnabled val="1"/>
        </dgm:presLayoutVars>
      </dgm:prSet>
      <dgm:spPr/>
      <dgm:t>
        <a:bodyPr/>
        <a:lstStyle/>
        <a:p>
          <a:endParaRPr lang="en-US"/>
        </a:p>
      </dgm:t>
    </dgm:pt>
    <dgm:pt modelId="{8C5B34E6-1EBB-5344-9E86-EF1BC7524739}" type="pres">
      <dgm:prSet presAssocID="{FD890C16-4CAC-9942-8041-EA6A38E243FC}" presName="sibTrans" presStyleLbl="sibTrans2D1" presStyleIdx="2" presStyleCnt="3"/>
      <dgm:spPr/>
      <dgm:t>
        <a:bodyPr/>
        <a:lstStyle/>
        <a:p>
          <a:endParaRPr lang="en-US"/>
        </a:p>
      </dgm:t>
    </dgm:pt>
    <dgm:pt modelId="{8FAC8C4F-DA4A-1C4E-8167-DD69A5077BC0}" type="pres">
      <dgm:prSet presAssocID="{FD890C16-4CAC-9942-8041-EA6A38E243FC}" presName="connectorText" presStyleLbl="sibTrans2D1" presStyleIdx="2" presStyleCnt="3"/>
      <dgm:spPr/>
      <dgm:t>
        <a:bodyPr/>
        <a:lstStyle/>
        <a:p>
          <a:endParaRPr lang="en-US"/>
        </a:p>
      </dgm:t>
    </dgm:pt>
    <dgm:pt modelId="{B17C5E11-C218-7B41-92DA-A351214BBDBE}" type="pres">
      <dgm:prSet presAssocID="{21E31C66-B428-6049-A452-5922E2FF8434}" presName="node" presStyleLbl="node1" presStyleIdx="3" presStyleCnt="4">
        <dgm:presLayoutVars>
          <dgm:bulletEnabled val="1"/>
        </dgm:presLayoutVars>
      </dgm:prSet>
      <dgm:spPr/>
      <dgm:t>
        <a:bodyPr/>
        <a:lstStyle/>
        <a:p>
          <a:endParaRPr lang="en-US"/>
        </a:p>
      </dgm:t>
    </dgm:pt>
  </dgm:ptLst>
  <dgm:cxnLst>
    <dgm:cxn modelId="{DCE40618-414B-D941-BDEA-4FE6C4DA8C16}" srcId="{A4DD884E-63E6-1444-A88B-CD7D08E920B1}" destId="{14800147-5EB0-A046-ACFA-A00F2E46BB2A}" srcOrd="2" destOrd="0" parTransId="{FD0168C6-54B9-894A-94DF-8791D73DEE01}" sibTransId="{FD890C16-4CAC-9942-8041-EA6A38E243FC}"/>
    <dgm:cxn modelId="{7D7BC587-81CE-5B40-BBC5-50A1A3C512ED}" srcId="{A4DD884E-63E6-1444-A88B-CD7D08E920B1}" destId="{3835C9AF-C8B8-1C4B-9620-F1414EB1BBA6}" srcOrd="0" destOrd="0" parTransId="{D30EA9A2-157A-A94A-B794-891764C3925E}" sibTransId="{EF07625C-3D8A-134E-9342-F205810A8C9A}"/>
    <dgm:cxn modelId="{BCCD5555-590D-8844-9955-982D6C094CA0}" type="presOf" srcId="{A4DD884E-63E6-1444-A88B-CD7D08E920B1}" destId="{ADB7CF85-0D40-EA4C-933F-CAFE371BFBC7}" srcOrd="0" destOrd="0" presId="urn:microsoft.com/office/officeart/2005/8/layout/process5"/>
    <dgm:cxn modelId="{C9E23825-C7E2-7D4A-9B06-ABCD730A26DC}" srcId="{A4DD884E-63E6-1444-A88B-CD7D08E920B1}" destId="{8B723089-3212-E34B-B778-BE7311279152}" srcOrd="1" destOrd="0" parTransId="{E44D4AF3-D810-924E-AE2E-3B93991C0F5E}" sibTransId="{92F3AE1F-7CF4-0E4E-AD92-CC9DDA51D05A}"/>
    <dgm:cxn modelId="{2E23B82C-0D98-8645-ACC5-C584CB63A133}" type="presOf" srcId="{EF07625C-3D8A-134E-9342-F205810A8C9A}" destId="{FD726207-BDF7-F648-8A1D-4792344EE082}" srcOrd="0"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0AC82CF3-5775-2743-B725-D9A3F3D82F65}" type="presOf" srcId="{21E31C66-B428-6049-A452-5922E2FF8434}" destId="{B17C5E11-C218-7B41-92DA-A351214BBDBE}" srcOrd="0" destOrd="0" presId="urn:microsoft.com/office/officeart/2005/8/layout/process5"/>
    <dgm:cxn modelId="{46182992-57AB-B94F-8102-A63620C4ED09}" type="presOf" srcId="{14800147-5EB0-A046-ACFA-A00F2E46BB2A}" destId="{E66579B5-8437-6E47-9E7B-772C542E5672}"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EFD69319-FD92-A64A-9E47-7C1D1C292482}" srcId="{A4DD884E-63E6-1444-A88B-CD7D08E920B1}" destId="{21E31C66-B428-6049-A452-5922E2FF8434}" srcOrd="3" destOrd="0" parTransId="{78EE7C33-1D98-FA4D-A3A8-8923D09F5D92}" sibTransId="{22F50B58-7AB8-8249-B714-65DD4BF45937}"/>
    <dgm:cxn modelId="{C55A86E9-2ED7-AC49-80EE-929FFB47E1CB}" type="presOf" srcId="{FD890C16-4CAC-9942-8041-EA6A38E243FC}" destId="{8C5B34E6-1EBB-5344-9E86-EF1BC7524739}" srcOrd="0" destOrd="0" presId="urn:microsoft.com/office/officeart/2005/8/layout/process5"/>
    <dgm:cxn modelId="{DE5A05B8-C8DD-644D-8544-6EDDBAD76462}" type="presOf" srcId="{92F3AE1F-7CF4-0E4E-AD92-CC9DDA51D05A}" destId="{86F2A8CF-41AF-864D-8642-88310B73908A}" srcOrd="1"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3E3335-8FA7-D447-A971-ED743EABA84D}"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5471D39-D60F-A344-8BC5-A060A714B72C}">
      <dgm:prSe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tx2">
                  <a:lumMod val="75000"/>
                </a:schemeClr>
              </a:solidFill>
            </a:rPr>
            <a:t>Messages</a:t>
          </a:r>
          <a:endParaRPr lang="en-US" sz="2800" b="1" i="0" dirty="0">
            <a:solidFill>
              <a:schemeClr val="tx2">
                <a:lumMod val="75000"/>
              </a:schemeClr>
            </a:solidFill>
          </a:endParaRPr>
        </a:p>
      </dgm:t>
    </dgm:pt>
    <dgm:pt modelId="{E70DA4A0-46F9-6247-8BA6-EE0D87215171}" type="parTrans" cxnId="{8AFE58B8-55E0-1D47-98E2-E9713A985342}">
      <dgm:prSet/>
      <dgm:spPr/>
      <dgm:t>
        <a:bodyPr/>
        <a:lstStyle/>
        <a:p>
          <a:endParaRPr lang="en-US"/>
        </a:p>
      </dgm:t>
    </dgm:pt>
    <dgm:pt modelId="{9CEC6DB9-C883-6E4A-82BE-E62AA6ED6CA6}" type="sibTrans" cxnId="{8AFE58B8-55E0-1D47-98E2-E9713A985342}">
      <dgm:prSet/>
      <dgm:spPr/>
      <dgm:t>
        <a:bodyPr/>
        <a:lstStyle/>
        <a:p>
          <a:endParaRPr lang="en-US"/>
        </a:p>
      </dgm:t>
    </dgm:pt>
    <dgm:pt modelId="{1AF09498-8AA9-C74F-8679-9571AB5EB973}">
      <dgm:prSet phldrT="[Tex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accent2">
                  <a:lumMod val="50000"/>
                </a:schemeClr>
              </a:solidFill>
            </a:rPr>
            <a:t>Operating system themes are:</a:t>
          </a:r>
          <a:endParaRPr lang="en-US" sz="2800" b="1" i="0" dirty="0">
            <a:solidFill>
              <a:schemeClr val="accent2">
                <a:lumMod val="50000"/>
              </a:schemeClr>
            </a:solidFill>
          </a:endParaRPr>
        </a:p>
      </dgm:t>
    </dgm:pt>
    <dgm:pt modelId="{5E20C15E-9D90-C849-B2B0-DBB92576BBE1}" type="parTrans" cxnId="{0626176F-02C4-5448-81FC-AB4DB69C789B}">
      <dgm:prSet/>
      <dgm:spPr/>
      <dgm:t>
        <a:bodyPr/>
        <a:lstStyle/>
        <a:p>
          <a:endParaRPr lang="en-US"/>
        </a:p>
      </dgm:t>
    </dgm:pt>
    <dgm:pt modelId="{4AC886B7-F3A7-FA4F-B9F4-7413D1FABA0B}" type="sibTrans" cxnId="{0626176F-02C4-5448-81FC-AB4DB69C789B}">
      <dgm:prSet/>
      <dgm:spPr/>
      <dgm:t>
        <a:bodyPr/>
        <a:lstStyle/>
        <a:p>
          <a:endParaRPr lang="en-US"/>
        </a:p>
      </dgm:t>
    </dgm:pt>
    <dgm:pt modelId="{C075402F-6A01-804D-B405-91AFAC7C57D5}">
      <dgm:prSet phldrT="[Tex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tx2">
                  <a:lumMod val="75000"/>
                </a:schemeClr>
              </a:solidFill>
            </a:rPr>
            <a:t>Mutual Exclusion</a:t>
          </a:r>
          <a:endParaRPr lang="en-US" sz="2800" b="1" i="0" dirty="0">
            <a:solidFill>
              <a:schemeClr val="tx2">
                <a:lumMod val="75000"/>
              </a:schemeClr>
            </a:solidFill>
          </a:endParaRPr>
        </a:p>
      </dgm:t>
    </dgm:pt>
    <dgm:pt modelId="{23E5F9CC-4E09-2541-A1ED-DE78E2D2DC39}" type="parTrans" cxnId="{F9B38CB9-B3E0-7247-A181-2EBDB7E37DF3}">
      <dgm:prSet/>
      <dgm:spPr/>
      <dgm:t>
        <a:bodyPr/>
        <a:lstStyle/>
        <a:p>
          <a:endParaRPr lang="en-US"/>
        </a:p>
      </dgm:t>
    </dgm:pt>
    <dgm:pt modelId="{A55C3B22-2887-8A4A-877E-7734EF315532}" type="sibTrans" cxnId="{F9B38CB9-B3E0-7247-A181-2EBDB7E37DF3}">
      <dgm:prSet/>
      <dgm:spPr/>
      <dgm:t>
        <a:bodyPr/>
        <a:lstStyle/>
        <a:p>
          <a:endParaRPr lang="en-US"/>
        </a:p>
      </dgm:t>
    </dgm:pt>
    <dgm:pt modelId="{62FA935C-B9C3-6C41-95D0-88D5B0C66235}">
      <dgm:prSet custT="1"/>
      <dgm:spPr/>
      <dgm:t>
        <a:bodyPr/>
        <a:lstStyle/>
        <a:p>
          <a:pPr rtl="0"/>
          <a:r>
            <a:rPr lang="en-US" sz="2000" dirty="0" smtClean="0"/>
            <a:t>Useful for the enforcement of mutual exclusion discipline</a:t>
          </a:r>
          <a:endParaRPr lang="en-US" sz="2000" dirty="0"/>
        </a:p>
      </dgm:t>
    </dgm:pt>
    <dgm:pt modelId="{20DA2353-6B53-4D4E-8EFE-74354D286F46}" type="parTrans" cxnId="{A0672A68-DAD6-5C45-B6CC-513237C2A5DB}">
      <dgm:prSet/>
      <dgm:spPr/>
      <dgm:t>
        <a:bodyPr/>
        <a:lstStyle/>
        <a:p>
          <a:endParaRPr lang="en-US"/>
        </a:p>
      </dgm:t>
    </dgm:pt>
    <dgm:pt modelId="{D02B32B4-66BC-974C-9232-2B07E10646D2}" type="sibTrans" cxnId="{A0672A68-DAD6-5C45-B6CC-513237C2A5DB}">
      <dgm:prSet/>
      <dgm:spPr/>
      <dgm:t>
        <a:bodyPr/>
        <a:lstStyle/>
        <a:p>
          <a:endParaRPr lang="en-US"/>
        </a:p>
      </dgm:t>
    </dgm:pt>
    <dgm:pt modelId="{07DF5946-F56F-B341-8A03-848318306C40}">
      <dgm:prSet custT="1"/>
      <dgm:spPr/>
      <dgm:t>
        <a:bodyPr/>
        <a:lstStyle/>
        <a:p>
          <a:r>
            <a:rPr lang="en-NZ" sz="2000" dirty="0" smtClean="0"/>
            <a:t>Multiprogramming</a:t>
          </a:r>
          <a:r>
            <a:rPr lang="en-NZ" sz="2000" dirty="0" smtClean="0"/>
            <a:t>, multiprocessing, distributed processing</a:t>
          </a:r>
        </a:p>
      </dgm:t>
    </dgm:pt>
    <dgm:pt modelId="{4672F033-A4AB-E84F-BACA-6D394ED89C12}" type="parTrans" cxnId="{1B0B7AAF-6909-D84F-B41D-81FEA7DD3E5C}">
      <dgm:prSet/>
      <dgm:spPr/>
      <dgm:t>
        <a:bodyPr/>
        <a:lstStyle/>
        <a:p>
          <a:endParaRPr lang="en-US"/>
        </a:p>
      </dgm:t>
    </dgm:pt>
    <dgm:pt modelId="{F5E67D90-CAE0-7541-8B21-75DD2FB6B657}" type="sibTrans" cxnId="{1B0B7AAF-6909-D84F-B41D-81FEA7DD3E5C}">
      <dgm:prSet/>
      <dgm:spPr/>
      <dgm:t>
        <a:bodyPr/>
        <a:lstStyle/>
        <a:p>
          <a:endParaRPr lang="en-US"/>
        </a:p>
      </dgm:t>
    </dgm:pt>
    <dgm:pt modelId="{7FC1A1E5-F337-3847-841F-3EC88C4E77D4}">
      <dgm:prSet custT="1"/>
      <dgm:spPr/>
      <dgm:t>
        <a:bodyPr/>
        <a:lstStyle/>
        <a:p>
          <a:r>
            <a:rPr lang="en-NZ" sz="2000" dirty="0" smtClean="0"/>
            <a:t>Fundamental </a:t>
          </a:r>
          <a:r>
            <a:rPr lang="en-NZ" sz="2000" dirty="0" smtClean="0"/>
            <a:t>to these themes is concurrency</a:t>
          </a:r>
        </a:p>
      </dgm:t>
    </dgm:pt>
    <dgm:pt modelId="{C030CE38-31F9-8145-866E-0899317A2953}" type="parTrans" cxnId="{37FB0EFD-CB52-0F47-B614-89A68C414B6D}">
      <dgm:prSet/>
      <dgm:spPr/>
      <dgm:t>
        <a:bodyPr/>
        <a:lstStyle/>
        <a:p>
          <a:endParaRPr lang="en-US"/>
        </a:p>
      </dgm:t>
    </dgm:pt>
    <dgm:pt modelId="{7CB6F66F-180C-D047-A8B5-84108DC64D11}" type="sibTrans" cxnId="{37FB0EFD-CB52-0F47-B614-89A68C414B6D}">
      <dgm:prSet/>
      <dgm:spPr/>
      <dgm:t>
        <a:bodyPr/>
        <a:lstStyle/>
        <a:p>
          <a:endParaRPr lang="en-US"/>
        </a:p>
      </dgm:t>
    </dgm:pt>
    <dgm:pt modelId="{23E83D9E-9CE4-8C40-A2B8-2F93A3D9901C}">
      <dgm:prSet custT="1"/>
      <dgm:spPr/>
      <dgm:t>
        <a:bodyPr/>
        <a:lstStyle/>
        <a:p>
          <a:r>
            <a:rPr lang="en-NZ" sz="2000" dirty="0" smtClean="0"/>
            <a:t>issues </a:t>
          </a:r>
          <a:r>
            <a:rPr lang="en-NZ" sz="2000" dirty="0" smtClean="0"/>
            <a:t>of conflict resolution and cooperation arise</a:t>
          </a:r>
        </a:p>
      </dgm:t>
    </dgm:pt>
    <dgm:pt modelId="{4BC83EAC-48AB-F94F-8CAE-FF1B3845EC03}" type="parTrans" cxnId="{50484013-7407-6247-9DC0-16CA53A77A3C}">
      <dgm:prSet/>
      <dgm:spPr/>
      <dgm:t>
        <a:bodyPr/>
        <a:lstStyle/>
        <a:p>
          <a:endParaRPr lang="en-US"/>
        </a:p>
      </dgm:t>
    </dgm:pt>
    <dgm:pt modelId="{CCC75EE4-82D6-CF42-A444-E5E8619109EA}" type="sibTrans" cxnId="{50484013-7407-6247-9DC0-16CA53A77A3C}">
      <dgm:prSet/>
      <dgm:spPr/>
      <dgm:t>
        <a:bodyPr/>
        <a:lstStyle/>
        <a:p>
          <a:endParaRPr lang="en-US"/>
        </a:p>
      </dgm:t>
    </dgm:pt>
    <dgm:pt modelId="{5F763A14-CC6B-974C-9364-A2685156575D}">
      <dgm:prSet custT="1"/>
      <dgm:spPr/>
      <dgm:t>
        <a:bodyPr/>
        <a:lstStyle/>
        <a:p>
          <a:r>
            <a:rPr lang="en-NZ" sz="2000" dirty="0" smtClean="0"/>
            <a:t>Condition </a:t>
          </a:r>
          <a:r>
            <a:rPr lang="en-NZ" sz="2000" dirty="0" smtClean="0"/>
            <a:t>in which there is a set of </a:t>
          </a:r>
          <a:r>
            <a:rPr lang="en-NZ" sz="2000" smtClean="0"/>
            <a:t>concurrent </a:t>
          </a:r>
          <a:r>
            <a:rPr lang="en-NZ" sz="2000" smtClean="0"/>
            <a:t>processes, </a:t>
          </a:r>
          <a:r>
            <a:rPr lang="en-NZ" sz="2000" dirty="0" smtClean="0"/>
            <a:t>only one of which is able to access a given resource or perform a given function at any time</a:t>
          </a:r>
        </a:p>
      </dgm:t>
    </dgm:pt>
    <dgm:pt modelId="{777EC8A3-BB7D-DD4A-BA1B-75EA0D2AAC5A}" type="parTrans" cxnId="{13AEC825-41CD-2344-BB83-737D9E29345A}">
      <dgm:prSet/>
      <dgm:spPr/>
      <dgm:t>
        <a:bodyPr/>
        <a:lstStyle/>
        <a:p>
          <a:endParaRPr lang="en-US"/>
        </a:p>
      </dgm:t>
    </dgm:pt>
    <dgm:pt modelId="{4305BA5D-57D0-5C46-B34C-206F07F96A69}" type="sibTrans" cxnId="{13AEC825-41CD-2344-BB83-737D9E29345A}">
      <dgm:prSet/>
      <dgm:spPr/>
      <dgm:t>
        <a:bodyPr/>
        <a:lstStyle/>
        <a:p>
          <a:endParaRPr lang="en-US"/>
        </a:p>
      </dgm:t>
    </dgm:pt>
    <dgm:pt modelId="{B5782AC7-1F34-A546-BB4B-7C4B462701F5}">
      <dgm:prSet custT="1"/>
      <dgm:spPr/>
      <dgm:t>
        <a:bodyPr/>
        <a:lstStyle/>
        <a:p>
          <a:r>
            <a:rPr lang="en-NZ" sz="2000" dirty="0" smtClean="0"/>
            <a:t>One </a:t>
          </a:r>
          <a:r>
            <a:rPr lang="en-NZ" sz="2000" dirty="0" smtClean="0"/>
            <a:t>approach involves the use of special purpose machine instructions</a:t>
          </a:r>
        </a:p>
      </dgm:t>
    </dgm:pt>
    <dgm:pt modelId="{9E200E9D-AC29-294B-A768-E43CFC6FFC48}" type="parTrans" cxnId="{FDE1CDAF-0C8F-F543-BBD9-DBB591D85A85}">
      <dgm:prSet/>
      <dgm:spPr/>
      <dgm:t>
        <a:bodyPr/>
        <a:lstStyle/>
        <a:p>
          <a:endParaRPr lang="en-US"/>
        </a:p>
      </dgm:t>
    </dgm:pt>
    <dgm:pt modelId="{75B85CCE-5547-2E4B-9696-572D57DC5DD8}" type="sibTrans" cxnId="{FDE1CDAF-0C8F-F543-BBD9-DBB591D85A85}">
      <dgm:prSet/>
      <dgm:spPr/>
      <dgm:t>
        <a:bodyPr/>
        <a:lstStyle/>
        <a:p>
          <a:endParaRPr lang="en-US"/>
        </a:p>
      </dgm:t>
    </dgm:pt>
    <dgm:pt modelId="{BADF326F-E2B4-5A47-9BE5-EA189C22DAFC}">
      <dgm:prSet phldrT="[Text]" custT="1"/>
      <dgm:spPr>
        <a:blipFill rotWithShape="0">
          <a:blip xmlns:r="http://schemas.openxmlformats.org/officeDocument/2006/relationships" r:embed="rId1"/>
          <a:tile tx="0" ty="0" sx="100000" sy="100000" flip="none" algn="tl"/>
        </a:blipFill>
      </dgm:spPr>
      <dgm:t>
        <a:bodyPr/>
        <a:lstStyle/>
        <a:p>
          <a:pPr rtl="0"/>
          <a:r>
            <a:rPr lang="en-NZ" sz="2800" b="1" i="0" dirty="0" smtClean="0">
              <a:solidFill>
                <a:schemeClr val="accent2">
                  <a:lumMod val="50000"/>
                </a:schemeClr>
              </a:solidFill>
            </a:rPr>
            <a:t>Semaphores</a:t>
          </a:r>
        </a:p>
      </dgm:t>
    </dgm:pt>
    <dgm:pt modelId="{32B21245-F900-D649-88C9-DAA3B717CB0E}" type="parTrans" cxnId="{58B5F7D6-CA19-BE44-83DD-D2718CBFAC5B}">
      <dgm:prSet/>
      <dgm:spPr/>
      <dgm:t>
        <a:bodyPr/>
        <a:lstStyle/>
        <a:p>
          <a:endParaRPr lang="en-US"/>
        </a:p>
      </dgm:t>
    </dgm:pt>
    <dgm:pt modelId="{105C21D2-FF88-C244-AA61-4020DB956444}" type="sibTrans" cxnId="{58B5F7D6-CA19-BE44-83DD-D2718CBFAC5B}">
      <dgm:prSet/>
      <dgm:spPr/>
      <dgm:t>
        <a:bodyPr/>
        <a:lstStyle/>
        <a:p>
          <a:endParaRPr lang="en-US"/>
        </a:p>
      </dgm:t>
    </dgm:pt>
    <dgm:pt modelId="{6B4AD971-24D1-3C46-BA23-0C3862D3CFA7}">
      <dgm:prSet custT="1"/>
      <dgm:spPr/>
      <dgm:t>
        <a:bodyPr/>
        <a:lstStyle/>
        <a:p>
          <a:r>
            <a:rPr lang="en-NZ" sz="2000" dirty="0" smtClean="0"/>
            <a:t>Used for signaling among processes and can be readily used to enforce a mutual exclusion discipline</a:t>
          </a:r>
        </a:p>
      </dgm:t>
    </dgm:pt>
    <dgm:pt modelId="{3C8F744D-B623-BA45-9166-635FD3A29322}" type="parTrans" cxnId="{0F721008-BF64-9740-BC9D-34D5A9D6AF3E}">
      <dgm:prSet/>
      <dgm:spPr/>
      <dgm:t>
        <a:bodyPr/>
        <a:lstStyle/>
        <a:p>
          <a:endParaRPr lang="en-US"/>
        </a:p>
      </dgm:t>
    </dgm:pt>
    <dgm:pt modelId="{D4ECE38E-C5AA-DD41-BA4F-E56DD143CE3B}" type="sibTrans" cxnId="{0F721008-BF64-9740-BC9D-34D5A9D6AF3E}">
      <dgm:prSet/>
      <dgm:spPr/>
      <dgm:t>
        <a:bodyPr/>
        <a:lstStyle/>
        <a:p>
          <a:endParaRPr lang="en-US"/>
        </a:p>
      </dgm:t>
    </dgm:pt>
    <dgm:pt modelId="{96AB59AE-BFA6-1D48-8A36-F2BAF205148C}" type="pres">
      <dgm:prSet presAssocID="{3D3E3335-8FA7-D447-A971-ED743EABA84D}" presName="linear" presStyleCnt="0">
        <dgm:presLayoutVars>
          <dgm:animLvl val="lvl"/>
          <dgm:resizeHandles val="exact"/>
        </dgm:presLayoutVars>
      </dgm:prSet>
      <dgm:spPr/>
      <dgm:t>
        <a:bodyPr/>
        <a:lstStyle/>
        <a:p>
          <a:endParaRPr lang="en-US"/>
        </a:p>
      </dgm:t>
    </dgm:pt>
    <dgm:pt modelId="{8E18EEA1-4D9D-BA40-A54F-EBBF600C1F0D}" type="pres">
      <dgm:prSet presAssocID="{F5471D39-D60F-A344-8BC5-A060A714B72C}" presName="parentText" presStyleLbl="node1" presStyleIdx="0" presStyleCnt="4" custFlipHor="1" custScaleX="21429" custLinFactNeighborX="-33928" custLinFactNeighborY="7928">
        <dgm:presLayoutVars>
          <dgm:chMax val="0"/>
          <dgm:bulletEnabled val="1"/>
        </dgm:presLayoutVars>
      </dgm:prSet>
      <dgm:spPr/>
      <dgm:t>
        <a:bodyPr/>
        <a:lstStyle/>
        <a:p>
          <a:endParaRPr lang="en-US"/>
        </a:p>
      </dgm:t>
    </dgm:pt>
    <dgm:pt modelId="{1AA0D145-BAF9-AB45-9218-5222637AD0A7}" type="pres">
      <dgm:prSet presAssocID="{F5471D39-D60F-A344-8BC5-A060A714B72C}" presName="childText" presStyleLbl="revTx" presStyleIdx="0" presStyleCnt="4" custScaleX="94642" custLinFactNeighborX="3571" custLinFactNeighborY="9179">
        <dgm:presLayoutVars>
          <dgm:bulletEnabled val="1"/>
        </dgm:presLayoutVars>
      </dgm:prSet>
      <dgm:spPr/>
      <dgm:t>
        <a:bodyPr/>
        <a:lstStyle/>
        <a:p>
          <a:endParaRPr lang="en-US"/>
        </a:p>
      </dgm:t>
    </dgm:pt>
    <dgm:pt modelId="{39F79FF8-618D-3D47-BEF9-9B29B6C3E2C8}" type="pres">
      <dgm:prSet presAssocID="{1AF09498-8AA9-C74F-8679-9571AB5EB973}" presName="parentText" presStyleLbl="node1" presStyleIdx="1" presStyleCnt="4" custScaleX="58927" custLinFactNeighborX="-15179" custLinFactNeighborY="-20967">
        <dgm:presLayoutVars>
          <dgm:chMax val="0"/>
          <dgm:bulletEnabled val="1"/>
        </dgm:presLayoutVars>
      </dgm:prSet>
      <dgm:spPr/>
      <dgm:t>
        <a:bodyPr/>
        <a:lstStyle/>
        <a:p>
          <a:endParaRPr lang="en-US"/>
        </a:p>
      </dgm:t>
    </dgm:pt>
    <dgm:pt modelId="{B7BA34D4-2F33-CC43-9DC0-E08261428011}" type="pres">
      <dgm:prSet presAssocID="{1AF09498-8AA9-C74F-8679-9571AB5EB973}" presName="childText" presStyleLbl="revTx" presStyleIdx="1" presStyleCnt="4" custScaleX="94643" custScaleY="108636" custLinFactNeighborX="2679" custLinFactNeighborY="-26792">
        <dgm:presLayoutVars>
          <dgm:bulletEnabled val="1"/>
        </dgm:presLayoutVars>
      </dgm:prSet>
      <dgm:spPr/>
      <dgm:t>
        <a:bodyPr/>
        <a:lstStyle/>
        <a:p>
          <a:endParaRPr lang="en-US"/>
        </a:p>
      </dgm:t>
    </dgm:pt>
    <dgm:pt modelId="{678A52E5-79C0-6C43-9579-B04BA001439B}" type="pres">
      <dgm:prSet presAssocID="{C075402F-6A01-804D-B405-91AFAC7C57D5}" presName="parentText" presStyleLbl="node1" presStyleIdx="2" presStyleCnt="4" custScaleX="46428" custScaleY="83353" custLinFactNeighborX="-20536" custLinFactNeighborY="-32656">
        <dgm:presLayoutVars>
          <dgm:chMax val="0"/>
          <dgm:bulletEnabled val="1"/>
        </dgm:presLayoutVars>
      </dgm:prSet>
      <dgm:spPr/>
      <dgm:t>
        <a:bodyPr/>
        <a:lstStyle/>
        <a:p>
          <a:endParaRPr lang="en-US"/>
        </a:p>
      </dgm:t>
    </dgm:pt>
    <dgm:pt modelId="{C0B86D96-1539-9C44-B5AE-C49128619FD3}" type="pres">
      <dgm:prSet presAssocID="{C075402F-6A01-804D-B405-91AFAC7C57D5}" presName="childText" presStyleLbl="revTx" presStyleIdx="2" presStyleCnt="4" custScaleX="91071" custScaleY="153191" custLinFactNeighborX="1786" custLinFactNeighborY="-45880">
        <dgm:presLayoutVars>
          <dgm:bulletEnabled val="1"/>
        </dgm:presLayoutVars>
      </dgm:prSet>
      <dgm:spPr/>
      <dgm:t>
        <a:bodyPr/>
        <a:lstStyle/>
        <a:p>
          <a:endParaRPr lang="en-US"/>
        </a:p>
      </dgm:t>
    </dgm:pt>
    <dgm:pt modelId="{29787D3B-95CE-FA4A-AD8A-DC21D51C0619}" type="pres">
      <dgm:prSet presAssocID="{BADF326F-E2B4-5A47-9BE5-EA189C22DAFC}" presName="parentText" presStyleLbl="node1" presStyleIdx="3" presStyleCnt="4" custScaleX="35714" custScaleY="87870" custLinFactNeighborX="-25893" custLinFactNeighborY="-33737">
        <dgm:presLayoutVars>
          <dgm:chMax val="0"/>
          <dgm:bulletEnabled val="1"/>
        </dgm:presLayoutVars>
      </dgm:prSet>
      <dgm:spPr/>
      <dgm:t>
        <a:bodyPr/>
        <a:lstStyle/>
        <a:p>
          <a:endParaRPr lang="en-US"/>
        </a:p>
      </dgm:t>
    </dgm:pt>
    <dgm:pt modelId="{374ABFB9-0798-1149-9B46-963B5940BD3B}" type="pres">
      <dgm:prSet presAssocID="{BADF326F-E2B4-5A47-9BE5-EA189C22DAFC}" presName="childText" presStyleLbl="revTx" presStyleIdx="3" presStyleCnt="4" custScaleX="92856" custLinFactNeighborX="6250" custLinFactNeighborY="-26074">
        <dgm:presLayoutVars>
          <dgm:bulletEnabled val="1"/>
        </dgm:presLayoutVars>
      </dgm:prSet>
      <dgm:spPr/>
      <dgm:t>
        <a:bodyPr/>
        <a:lstStyle/>
        <a:p>
          <a:endParaRPr lang="en-US"/>
        </a:p>
      </dgm:t>
    </dgm:pt>
  </dgm:ptLst>
  <dgm:cxnLst>
    <dgm:cxn modelId="{1B0B7AAF-6909-D84F-B41D-81FEA7DD3E5C}" srcId="{1AF09498-8AA9-C74F-8679-9571AB5EB973}" destId="{07DF5946-F56F-B341-8A03-848318306C40}" srcOrd="0" destOrd="0" parTransId="{4672F033-A4AB-E84F-BACA-6D394ED89C12}" sibTransId="{F5E67D90-CAE0-7541-8B21-75DD2FB6B657}"/>
    <dgm:cxn modelId="{0F721008-BF64-9740-BC9D-34D5A9D6AF3E}" srcId="{BADF326F-E2B4-5A47-9BE5-EA189C22DAFC}" destId="{6B4AD971-24D1-3C46-BA23-0C3862D3CFA7}" srcOrd="0" destOrd="0" parTransId="{3C8F744D-B623-BA45-9166-635FD3A29322}" sibTransId="{D4ECE38E-C5AA-DD41-BA4F-E56DD143CE3B}"/>
    <dgm:cxn modelId="{FDE1CDAF-0C8F-F543-BBD9-DBB591D85A85}" srcId="{C075402F-6A01-804D-B405-91AFAC7C57D5}" destId="{B5782AC7-1F34-A546-BB4B-7C4B462701F5}" srcOrd="1" destOrd="0" parTransId="{9E200E9D-AC29-294B-A768-E43CFC6FFC48}" sibTransId="{75B85CCE-5547-2E4B-9696-572D57DC5DD8}"/>
    <dgm:cxn modelId="{7B5D2BF9-AA1D-524C-AE4B-B9603FF97D73}" type="presOf" srcId="{62FA935C-B9C3-6C41-95D0-88D5B0C66235}" destId="{1AA0D145-BAF9-AB45-9218-5222637AD0A7}" srcOrd="0" destOrd="0" presId="urn:microsoft.com/office/officeart/2005/8/layout/vList2"/>
    <dgm:cxn modelId="{BCD51802-F5CC-C749-AB95-EB56B9309C59}" type="presOf" srcId="{C075402F-6A01-804D-B405-91AFAC7C57D5}" destId="{678A52E5-79C0-6C43-9579-B04BA001439B}" srcOrd="0" destOrd="0" presId="urn:microsoft.com/office/officeart/2005/8/layout/vList2"/>
    <dgm:cxn modelId="{88F11D88-28C9-2840-8893-B6F744B0CABB}" type="presOf" srcId="{F5471D39-D60F-A344-8BC5-A060A714B72C}" destId="{8E18EEA1-4D9D-BA40-A54F-EBBF600C1F0D}" srcOrd="0" destOrd="0" presId="urn:microsoft.com/office/officeart/2005/8/layout/vList2"/>
    <dgm:cxn modelId="{F9B38CB9-B3E0-7247-A181-2EBDB7E37DF3}" srcId="{3D3E3335-8FA7-D447-A971-ED743EABA84D}" destId="{C075402F-6A01-804D-B405-91AFAC7C57D5}" srcOrd="2" destOrd="0" parTransId="{23E5F9CC-4E09-2541-A1ED-DE78E2D2DC39}" sibTransId="{A55C3B22-2887-8A4A-877E-7734EF315532}"/>
    <dgm:cxn modelId="{9CF48817-B6C4-9349-B17D-99329E9B7152}" type="presOf" srcId="{07DF5946-F56F-B341-8A03-848318306C40}" destId="{B7BA34D4-2F33-CC43-9DC0-E08261428011}" srcOrd="0" destOrd="0" presId="urn:microsoft.com/office/officeart/2005/8/layout/vList2"/>
    <dgm:cxn modelId="{8AFE58B8-55E0-1D47-98E2-E9713A985342}" srcId="{3D3E3335-8FA7-D447-A971-ED743EABA84D}" destId="{F5471D39-D60F-A344-8BC5-A060A714B72C}" srcOrd="0" destOrd="0" parTransId="{E70DA4A0-46F9-6247-8BA6-EE0D87215171}" sibTransId="{9CEC6DB9-C883-6E4A-82BE-E62AA6ED6CA6}"/>
    <dgm:cxn modelId="{78C66374-A7F4-594F-B467-FE2BB821A738}" type="presOf" srcId="{B5782AC7-1F34-A546-BB4B-7C4B462701F5}" destId="{C0B86D96-1539-9C44-B5AE-C49128619FD3}" srcOrd="0" destOrd="1" presId="urn:microsoft.com/office/officeart/2005/8/layout/vList2"/>
    <dgm:cxn modelId="{A0672A68-DAD6-5C45-B6CC-513237C2A5DB}" srcId="{F5471D39-D60F-A344-8BC5-A060A714B72C}" destId="{62FA935C-B9C3-6C41-95D0-88D5B0C66235}" srcOrd="0" destOrd="0" parTransId="{20DA2353-6B53-4D4E-8EFE-74354D286F46}" sibTransId="{D02B32B4-66BC-974C-9232-2B07E10646D2}"/>
    <dgm:cxn modelId="{58B5F7D6-CA19-BE44-83DD-D2718CBFAC5B}" srcId="{3D3E3335-8FA7-D447-A971-ED743EABA84D}" destId="{BADF326F-E2B4-5A47-9BE5-EA189C22DAFC}" srcOrd="3" destOrd="0" parTransId="{32B21245-F900-D649-88C9-DAA3B717CB0E}" sibTransId="{105C21D2-FF88-C244-AA61-4020DB956444}"/>
    <dgm:cxn modelId="{A41E0012-627B-B84C-8887-8D3AFAA261C6}" type="presOf" srcId="{BADF326F-E2B4-5A47-9BE5-EA189C22DAFC}" destId="{29787D3B-95CE-FA4A-AD8A-DC21D51C0619}" srcOrd="0" destOrd="0" presId="urn:microsoft.com/office/officeart/2005/8/layout/vList2"/>
    <dgm:cxn modelId="{37FB0EFD-CB52-0F47-B614-89A68C414B6D}" srcId="{1AF09498-8AA9-C74F-8679-9571AB5EB973}" destId="{7FC1A1E5-F337-3847-841F-3EC88C4E77D4}" srcOrd="1" destOrd="0" parTransId="{C030CE38-31F9-8145-866E-0899317A2953}" sibTransId="{7CB6F66F-180C-D047-A8B5-84108DC64D11}"/>
    <dgm:cxn modelId="{C3972AB5-58F6-9942-9A6C-CE745647DCAE}" type="presOf" srcId="{5F763A14-CC6B-974C-9364-A2685156575D}" destId="{C0B86D96-1539-9C44-B5AE-C49128619FD3}" srcOrd="0" destOrd="0" presId="urn:microsoft.com/office/officeart/2005/8/layout/vList2"/>
    <dgm:cxn modelId="{2864F96F-2110-BA46-A70A-DD2B7AA079FC}" type="presOf" srcId="{3D3E3335-8FA7-D447-A971-ED743EABA84D}" destId="{96AB59AE-BFA6-1D48-8A36-F2BAF205148C}" srcOrd="0" destOrd="0" presId="urn:microsoft.com/office/officeart/2005/8/layout/vList2"/>
    <dgm:cxn modelId="{0626176F-02C4-5448-81FC-AB4DB69C789B}" srcId="{3D3E3335-8FA7-D447-A971-ED743EABA84D}" destId="{1AF09498-8AA9-C74F-8679-9571AB5EB973}" srcOrd="1" destOrd="0" parTransId="{5E20C15E-9D90-C849-B2B0-DBB92576BBE1}" sibTransId="{4AC886B7-F3A7-FA4F-B9F4-7413D1FABA0B}"/>
    <dgm:cxn modelId="{50484013-7407-6247-9DC0-16CA53A77A3C}" srcId="{7FC1A1E5-F337-3847-841F-3EC88C4E77D4}" destId="{23E83D9E-9CE4-8C40-A2B8-2F93A3D9901C}" srcOrd="0" destOrd="0" parTransId="{4BC83EAC-48AB-F94F-8CAE-FF1B3845EC03}" sibTransId="{CCC75EE4-82D6-CF42-A444-E5E8619109EA}"/>
    <dgm:cxn modelId="{F0D6F3C4-B71E-F946-B3E3-001E0BDDA02B}" type="presOf" srcId="{7FC1A1E5-F337-3847-841F-3EC88C4E77D4}" destId="{B7BA34D4-2F33-CC43-9DC0-E08261428011}" srcOrd="0" destOrd="1" presId="urn:microsoft.com/office/officeart/2005/8/layout/vList2"/>
    <dgm:cxn modelId="{13AEC825-41CD-2344-BB83-737D9E29345A}" srcId="{C075402F-6A01-804D-B405-91AFAC7C57D5}" destId="{5F763A14-CC6B-974C-9364-A2685156575D}" srcOrd="0" destOrd="0" parTransId="{777EC8A3-BB7D-DD4A-BA1B-75EA0D2AAC5A}" sibTransId="{4305BA5D-57D0-5C46-B34C-206F07F96A69}"/>
    <dgm:cxn modelId="{8043E8C7-F29E-E545-A04F-5A6E2CF22084}" type="presOf" srcId="{1AF09498-8AA9-C74F-8679-9571AB5EB973}" destId="{39F79FF8-618D-3D47-BEF9-9B29B6C3E2C8}" srcOrd="0" destOrd="0" presId="urn:microsoft.com/office/officeart/2005/8/layout/vList2"/>
    <dgm:cxn modelId="{C0A4D261-FD31-114C-98B5-50F741F4664A}" type="presOf" srcId="{23E83D9E-9CE4-8C40-A2B8-2F93A3D9901C}" destId="{B7BA34D4-2F33-CC43-9DC0-E08261428011}" srcOrd="0" destOrd="2" presId="urn:microsoft.com/office/officeart/2005/8/layout/vList2"/>
    <dgm:cxn modelId="{EF6C8EBC-AA28-0347-9655-E14A20594A87}" type="presOf" srcId="{6B4AD971-24D1-3C46-BA23-0C3862D3CFA7}" destId="{374ABFB9-0798-1149-9B46-963B5940BD3B}" srcOrd="0" destOrd="0" presId="urn:microsoft.com/office/officeart/2005/8/layout/vList2"/>
    <dgm:cxn modelId="{7A74CF62-C5CC-F146-8CED-834D658409E8}" type="presParOf" srcId="{96AB59AE-BFA6-1D48-8A36-F2BAF205148C}" destId="{8E18EEA1-4D9D-BA40-A54F-EBBF600C1F0D}" srcOrd="0" destOrd="0" presId="urn:microsoft.com/office/officeart/2005/8/layout/vList2"/>
    <dgm:cxn modelId="{7656D6FE-9C65-A544-B3D4-4D9860EF0A71}" type="presParOf" srcId="{96AB59AE-BFA6-1D48-8A36-F2BAF205148C}" destId="{1AA0D145-BAF9-AB45-9218-5222637AD0A7}" srcOrd="1" destOrd="0" presId="urn:microsoft.com/office/officeart/2005/8/layout/vList2"/>
    <dgm:cxn modelId="{D2976E45-F436-2F48-ADB3-397EDA0514E7}" type="presParOf" srcId="{96AB59AE-BFA6-1D48-8A36-F2BAF205148C}" destId="{39F79FF8-618D-3D47-BEF9-9B29B6C3E2C8}" srcOrd="2" destOrd="0" presId="urn:microsoft.com/office/officeart/2005/8/layout/vList2"/>
    <dgm:cxn modelId="{B4713648-F7F7-B143-BA0B-EC9F00E74D05}" type="presParOf" srcId="{96AB59AE-BFA6-1D48-8A36-F2BAF205148C}" destId="{B7BA34D4-2F33-CC43-9DC0-E08261428011}" srcOrd="3" destOrd="0" presId="urn:microsoft.com/office/officeart/2005/8/layout/vList2"/>
    <dgm:cxn modelId="{2F31301D-6918-6144-A3F6-0D6F429EEFDA}" type="presParOf" srcId="{96AB59AE-BFA6-1D48-8A36-F2BAF205148C}" destId="{678A52E5-79C0-6C43-9579-B04BA001439B}" srcOrd="4" destOrd="0" presId="urn:microsoft.com/office/officeart/2005/8/layout/vList2"/>
    <dgm:cxn modelId="{0B9210BB-E508-364D-A51B-41B069E5D612}" type="presParOf" srcId="{96AB59AE-BFA6-1D48-8A36-F2BAF205148C}" destId="{C0B86D96-1539-9C44-B5AE-C49128619FD3}" srcOrd="5" destOrd="0" presId="urn:microsoft.com/office/officeart/2005/8/layout/vList2"/>
    <dgm:cxn modelId="{F730C5ED-AAB1-C04C-B816-27A8E5A2955E}" type="presParOf" srcId="{96AB59AE-BFA6-1D48-8A36-F2BAF205148C}" destId="{29787D3B-95CE-FA4A-AD8A-DC21D51C0619}" srcOrd="6" destOrd="0" presId="urn:microsoft.com/office/officeart/2005/8/layout/vList2"/>
    <dgm:cxn modelId="{CCC396FF-5FB2-F940-B567-6DF7B80B837D}" type="presParOf" srcId="{96AB59AE-BFA6-1D48-8A36-F2BAF205148C}" destId="{374ABFB9-0798-1149-9B46-963B5940BD3B}" srcOrd="7"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r>
            <a:rPr lang="en-US" sz="2800" dirty="0" smtClean="0"/>
            <a:t>In the case of competing processes three control problems must be faced:</a:t>
          </a:r>
          <a:endParaRPr lang="en-US" sz="2800" dirty="0"/>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smtClean="0">
              <a:solidFill>
                <a:schemeClr val="accent3">
                  <a:lumMod val="50000"/>
                </a:schemeClr>
              </a:solidFill>
            </a:rPr>
            <a:t>   the </a:t>
          </a:r>
          <a:r>
            <a:rPr lang="en-US" sz="2800" b="1" i="0" dirty="0" smtClean="0">
              <a:solidFill>
                <a:schemeClr val="accent3">
                  <a:lumMod val="50000"/>
                </a:schemeClr>
              </a:solidFill>
            </a:rPr>
            <a:t>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smtClean="0">
              <a:solidFill>
                <a:schemeClr val="accent3">
                  <a:lumMod val="50000"/>
                </a:schemeClr>
              </a:solidFill>
            </a:rPr>
            <a:t>   deadlock</a:t>
          </a:r>
          <a:endParaRPr lang="en-US" sz="2800" b="1" i="0" dirty="0" smtClean="0">
            <a:solidFill>
              <a:schemeClr val="accent3">
                <a:lumMod val="50000"/>
              </a:schemeClr>
            </a:solidFill>
          </a:endParaRP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smtClean="0">
              <a:solidFill>
                <a:schemeClr val="accent3">
                  <a:lumMod val="50000"/>
                </a:schemeClr>
              </a:solidFill>
            </a:rPr>
            <a:t>   starvation</a:t>
          </a:r>
          <a:endParaRPr lang="en-US" sz="2800" b="1" i="0" dirty="0" smtClean="0">
            <a:solidFill>
              <a:schemeClr val="accent3">
                <a:lumMod val="50000"/>
              </a:schemeClr>
            </a:solidFill>
          </a:endParaRP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smtClean="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t>
        <a:bodyPr/>
        <a:lstStyle/>
        <a:p>
          <a:endParaRPr lang="en-US"/>
        </a:p>
      </dgm:t>
    </dgm:pt>
    <dgm:pt modelId="{F562FE9C-C5FA-5E46-ADCD-3ECA6CAD0E03}" type="pres">
      <dgm:prSet presAssocID="{334DF60F-7AF4-E14B-822F-13AF290D7C94}" presName="parentText" presStyleLbl="node1" presStyleIdx="0" presStyleCnt="1" custScaleX="97872" custScaleY="244403" custLinFactNeighborX="1064" custLinFactNeighborY="-810">
        <dgm:presLayoutVars>
          <dgm:chMax val="0"/>
          <dgm:bulletEnabled val="1"/>
        </dgm:presLayoutVars>
      </dgm:prSet>
      <dgm:spPr/>
      <dgm:t>
        <a:bodyPr/>
        <a:lstStyle/>
        <a:p>
          <a:endParaRPr lang="en-US"/>
        </a:p>
      </dgm:t>
    </dgm:pt>
    <dgm:pt modelId="{6A7F9969-6F05-5F41-88FE-250A770AADDF}" type="pres">
      <dgm:prSet presAssocID="{334DF60F-7AF4-E14B-822F-13AF290D7C94}" presName="childText" presStyleLbl="revTx" presStyleIdx="0" presStyleCnt="1" custScaleY="130942">
        <dgm:presLayoutVars>
          <dgm:bulletEnabled val="1"/>
        </dgm:presLayoutVars>
      </dgm:prSet>
      <dgm:spPr/>
      <dgm:t>
        <a:bodyPr/>
        <a:lstStyle/>
        <a:p>
          <a:endParaRPr lang="en-US"/>
        </a:p>
      </dgm:t>
    </dgm:pt>
  </dgm:ptLst>
  <dgm:cxnLst>
    <dgm:cxn modelId="{20DF4BAA-0DFE-4F48-BB02-C5708929BACB}" type="presOf" srcId="{2960AF8C-6A3F-C34D-98C9-F2DC75E3787E}" destId="{6A7F9969-6F05-5F41-88FE-250A770AADDF}" srcOrd="0" destOrd="2" presId="urn:microsoft.com/office/officeart/2005/8/layout/vList2"/>
    <dgm:cxn modelId="{2061AC5D-4BCB-EF43-A089-A88B2A12EA6F}" type="presOf" srcId="{39BBB76B-4452-7142-899E-4C71C1B30263}" destId="{6A7F9969-6F05-5F41-88FE-250A770AADDF}" srcOrd="0" destOrd="3" presId="urn:microsoft.com/office/officeart/2005/8/layout/vList2"/>
    <dgm:cxn modelId="{F96B7CDF-4C5A-C141-A33A-4EC7F0C7D33D}" type="presOf" srcId="{47278DBD-5FCD-1D40-9839-A095DDABA5C3}" destId="{6A7F9969-6F05-5F41-88FE-250A770AADDF}" srcOrd="0" destOrd="0"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7FAB8EF7-49E7-324E-B503-DB59F939025A}" srcId="{8BEBB349-1C6E-AB42-964D-E302A863F1AC}" destId="{334DF60F-7AF4-E14B-822F-13AF290D7C94}" srcOrd="0" destOrd="0" parTransId="{F2640CAD-5CA2-AB47-BF2D-556487A3D6EF}" sibTransId="{4A26F1EA-DA28-7343-A310-D6271B17FFFB}"/>
    <dgm:cxn modelId="{60BEBF36-3A51-B144-919C-DA52FF8AFCC4}" srcId="{47278DBD-5FCD-1D40-9839-A095DDABA5C3}" destId="{0D2240C2-9D46-9C46-B005-62FBD4EEB584}" srcOrd="0" destOrd="0" parTransId="{FBDDEDFD-3030-AB44-88DE-176637FDD5A7}" sibTransId="{F3B83CE3-4E31-7845-8F4B-769ACCEE3638}"/>
    <dgm:cxn modelId="{897202DF-2FA1-BF44-98AD-0642D5D854B8}" type="presOf" srcId="{8BEBB349-1C6E-AB42-964D-E302A863F1AC}" destId="{899C6DED-1F3C-F14B-BD4C-7647EC5F6B3F}" srcOrd="0" destOrd="0" presId="urn:microsoft.com/office/officeart/2005/8/layout/vList2"/>
    <dgm:cxn modelId="{0A055BE5-70F5-A941-B7C0-7347B96A1EDC}" srcId="{2960AF8C-6A3F-C34D-98C9-F2DC75E3787E}" destId="{39BBB76B-4452-7142-899E-4C71C1B30263}" srcOrd="0" destOrd="0" parTransId="{83A2A532-6B15-D34E-9D27-177F3CD0B28A}" sibTransId="{4F5D3F76-DC7C-C84B-B8CC-5439A1F6373A}"/>
    <dgm:cxn modelId="{E840FC4D-35E4-EA4A-802B-1855D54828EB}" type="presOf" srcId="{0D2240C2-9D46-9C46-B005-62FBD4EEB584}" destId="{6A7F9969-6F05-5F41-88FE-250A770AADDF}" srcOrd="0" destOrd="1" presId="urn:microsoft.com/office/officeart/2005/8/layout/vList2"/>
    <dgm:cxn modelId="{E5C19968-3C7B-2E4B-803A-6E68ACB8F0A2}" srcId="{0D2240C2-9D46-9C46-B005-62FBD4EEB584}" destId="{2960AF8C-6A3F-C34D-98C9-F2DC75E3787E}" srcOrd="0" destOrd="0" parTransId="{05D2211E-03AD-5646-B6FB-F39429B8F08F}" sibTransId="{87431F10-E457-9041-855F-41BE96F289AE}"/>
    <dgm:cxn modelId="{760A6718-16CA-3445-9217-2D89121980EE}" type="presOf" srcId="{334DF60F-7AF4-E14B-822F-13AF290D7C94}" destId="{F562FE9C-C5FA-5E46-ADCD-3ECA6CAD0E03}" srcOrd="0" destOrd="0" presId="urn:microsoft.com/office/officeart/2005/8/layout/vList2"/>
    <dgm:cxn modelId="{D7ECF708-2FC4-8B44-BB6B-CFB15AD2BD07}" type="presParOf" srcId="{899C6DED-1F3C-F14B-BD4C-7647EC5F6B3F}" destId="{F562FE9C-C5FA-5E46-ADCD-3ECA6CAD0E03}" srcOrd="0" destOrd="0" presId="urn:microsoft.com/office/officeart/2005/8/layout/vList2"/>
    <dgm:cxn modelId="{9016F5D4-1E8A-4E48-BEC7-8DC21DDC5EC6}" type="presParOf" srcId="{899C6DED-1F3C-F14B-BD4C-7647EC5F6B3F}" destId="{6A7F9969-6F05-5F41-88FE-250A770AADDF}" srcOrd="1"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13F4EE-7D10-DD41-B07C-4241F7924867}"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US" dirty="0" smtClean="0"/>
            <a:t>There is no way to inspect or manipulate semaphores other than these three operations</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dgm:spPr>
      <dgm:t>
        <a:bodyPr/>
        <a:lstStyle/>
        <a:p>
          <a:endParaRPr lang="en-US"/>
        </a:p>
      </dgm:t>
    </dgm:pt>
    <dgm:pt modelId="{6D4F9E33-4AF4-EE41-83FB-9E7502CB8AE1}">
      <dgm:prSet/>
      <dgm:spPr/>
      <dgm:t>
        <a:bodyPr/>
        <a:lstStyle/>
        <a:p>
          <a:pPr rtl="0"/>
          <a:r>
            <a:rPr lang="en-NZ" dirty="0" smtClean="0"/>
            <a:t>A variable that has an integer value upon which only three operations are defined: </a:t>
          </a:r>
          <a:endParaRPr lang="en-US" dirty="0"/>
        </a:p>
      </dgm:t>
    </dgm:pt>
    <dgm:pt modelId="{FAF7B778-71E2-994F-9D3C-13802D8DE8F5}" type="parTrans" cxnId="{4677D42E-BBD8-2349-BAF8-83F5592E1794}">
      <dgm:prSet/>
      <dgm:spPr/>
      <dgm:t>
        <a:bodyPr/>
        <a:lstStyle/>
        <a:p>
          <a:endParaRPr lang="en-US"/>
        </a:p>
      </dgm:t>
    </dgm:pt>
    <dgm:pt modelId="{E906FF73-0790-B34E-A2B5-71EBE191FC77}" type="sibTrans" cxnId="{4677D42E-BBD8-2349-BAF8-83F5592E1794}">
      <dgm:prSet/>
      <dgm:spPr/>
      <dgm:t>
        <a:bodyPr/>
        <a:lstStyle/>
        <a:p>
          <a:endParaRPr lang="en-US"/>
        </a:p>
      </dgm:t>
    </dgm:pt>
    <dgm:pt modelId="{AD1DA9AD-E803-CF4C-9F9D-745BDC537CFE}" type="pres">
      <dgm:prSet presAssocID="{7B13F4EE-7D10-DD41-B07C-4241F7924867}" presName="Name0" presStyleCnt="0">
        <dgm:presLayoutVars>
          <dgm:dir/>
          <dgm:resizeHandles val="exact"/>
        </dgm:presLayoutVars>
      </dgm:prSet>
      <dgm:spPr/>
      <dgm:t>
        <a:bodyPr/>
        <a:lstStyle/>
        <a:p>
          <a:endParaRPr lang="en-US"/>
        </a:p>
      </dgm:t>
    </dgm:pt>
    <dgm:pt modelId="{D922F58D-B635-F14D-A7B0-F6371807DE43}" type="pres">
      <dgm:prSet presAssocID="{089281B8-1D5E-334A-A921-5425AAEB96AE}" presName="node" presStyleLbl="node1" presStyleIdx="0" presStyleCnt="2" custLinFactX="91325" custLinFactNeighborX="100000" custLinFactNeighborY="-46264">
        <dgm:presLayoutVars>
          <dgm:bulletEnabled val="1"/>
        </dgm:presLayoutVars>
      </dgm:prSet>
      <dgm:spPr/>
      <dgm:t>
        <a:bodyPr/>
        <a:lstStyle/>
        <a:p>
          <a:endParaRPr lang="en-US"/>
        </a:p>
      </dgm:t>
    </dgm:pt>
    <dgm:pt modelId="{2F146ECA-E547-3B4A-A33E-83CC028577F2}" type="pres">
      <dgm:prSet presAssocID="{F308D1D0-AC0A-AC41-8CDB-E4DC577760E9}" presName="sibTrans" presStyleLbl="sibTrans2D1" presStyleIdx="0" presStyleCnt="1" custAng="10800000"/>
      <dgm:spPr/>
      <dgm:t>
        <a:bodyPr/>
        <a:lstStyle/>
        <a:p>
          <a:endParaRPr lang="en-US"/>
        </a:p>
      </dgm:t>
    </dgm:pt>
    <dgm:pt modelId="{38CA54D7-5E68-5949-A108-806EB9ABFAE5}" type="pres">
      <dgm:prSet presAssocID="{F308D1D0-AC0A-AC41-8CDB-E4DC577760E9}" presName="connectorText" presStyleLbl="sibTrans2D1" presStyleIdx="0" presStyleCnt="1"/>
      <dgm:spPr/>
      <dgm:t>
        <a:bodyPr/>
        <a:lstStyle/>
        <a:p>
          <a:endParaRPr lang="en-US"/>
        </a:p>
      </dgm:t>
    </dgm:pt>
    <dgm:pt modelId="{536CC010-3CA8-CD44-BED7-E2E67E4A6B14}" type="pres">
      <dgm:prSet presAssocID="{6D4F9E33-4AF4-EE41-83FB-9E7502CB8AE1}" presName="node" presStyleLbl="node1" presStyleIdx="1" presStyleCnt="2" custLinFactX="-95517" custLinFactNeighborX="-100000" custLinFactNeighborY="-46264">
        <dgm:presLayoutVars>
          <dgm:bulletEnabled val="1"/>
        </dgm:presLayoutVars>
      </dgm:prSet>
      <dgm:spPr/>
      <dgm:t>
        <a:bodyPr/>
        <a:lstStyle/>
        <a:p>
          <a:endParaRPr lang="en-US"/>
        </a:p>
      </dgm:t>
    </dgm:pt>
  </dgm:ptLst>
  <dgm:cxnLst>
    <dgm:cxn modelId="{2C5EEB5D-1B6C-024C-921C-2DA4C5F53164}" type="presOf" srcId="{F308D1D0-AC0A-AC41-8CDB-E4DC577760E9}" destId="{38CA54D7-5E68-5949-A108-806EB9ABFAE5}" srcOrd="1" destOrd="0" presId="urn:microsoft.com/office/officeart/2005/8/layout/process1"/>
    <dgm:cxn modelId="{B90172E7-C1C6-914B-8491-EA8EE2DDBFCA}" type="presOf" srcId="{7B13F4EE-7D10-DD41-B07C-4241F7924867}" destId="{AD1DA9AD-E803-CF4C-9F9D-745BDC537CFE}" srcOrd="0" destOrd="0" presId="urn:microsoft.com/office/officeart/2005/8/layout/process1"/>
    <dgm:cxn modelId="{3E788187-53C4-9C46-85FD-C314878B1C40}" srcId="{7B13F4EE-7D10-DD41-B07C-4241F7924867}" destId="{089281B8-1D5E-334A-A921-5425AAEB96AE}" srcOrd="0" destOrd="0" parTransId="{E0980B7B-60AC-5E49-9B7D-344FC211FD30}" sibTransId="{F308D1D0-AC0A-AC41-8CDB-E4DC577760E9}"/>
    <dgm:cxn modelId="{CC6B00C4-72FE-5446-9BF1-F7020C8CC7A4}" type="presOf" srcId="{F308D1D0-AC0A-AC41-8CDB-E4DC577760E9}" destId="{2F146ECA-E547-3B4A-A33E-83CC028577F2}" srcOrd="0" destOrd="0" presId="urn:microsoft.com/office/officeart/2005/8/layout/process1"/>
    <dgm:cxn modelId="{0D02A72B-D8C4-7740-9E36-FDFF694D791E}" type="presOf" srcId="{6D4F9E33-4AF4-EE41-83FB-9E7502CB8AE1}" destId="{536CC010-3CA8-CD44-BED7-E2E67E4A6B14}" srcOrd="0" destOrd="0" presId="urn:microsoft.com/office/officeart/2005/8/layout/process1"/>
    <dgm:cxn modelId="{4677D42E-BBD8-2349-BAF8-83F5592E1794}" srcId="{7B13F4EE-7D10-DD41-B07C-4241F7924867}" destId="{6D4F9E33-4AF4-EE41-83FB-9E7502CB8AE1}" srcOrd="1" destOrd="0" parTransId="{FAF7B778-71E2-994F-9D3C-13802D8DE8F5}" sibTransId="{E906FF73-0790-B34E-A2B5-71EBE191FC77}"/>
    <dgm:cxn modelId="{46A756C7-B5E7-3347-BFDB-24CE64E01795}" type="presOf" srcId="{089281B8-1D5E-334A-A921-5425AAEB96AE}" destId="{D922F58D-B635-F14D-A7B0-F6371807DE43}" srcOrd="0" destOrd="0" presId="urn:microsoft.com/office/officeart/2005/8/layout/process1"/>
    <dgm:cxn modelId="{E3D1106A-24B6-7C47-AD4B-0AC2D4E779B8}" type="presParOf" srcId="{AD1DA9AD-E803-CF4C-9F9D-745BDC537CFE}" destId="{D922F58D-B635-F14D-A7B0-F6371807DE43}" srcOrd="0" destOrd="0" presId="urn:microsoft.com/office/officeart/2005/8/layout/process1"/>
    <dgm:cxn modelId="{61A94880-283A-BB41-B1E5-346C4C97CDDE}" type="presParOf" srcId="{AD1DA9AD-E803-CF4C-9F9D-745BDC537CFE}" destId="{2F146ECA-E547-3B4A-A33E-83CC028577F2}" srcOrd="1" destOrd="0" presId="urn:microsoft.com/office/officeart/2005/8/layout/process1"/>
    <dgm:cxn modelId="{87C04B06-7AC6-1D41-86B8-4E1162F1DA54}" type="presParOf" srcId="{2F146ECA-E547-3B4A-A33E-83CC028577F2}" destId="{38CA54D7-5E68-5949-A108-806EB9ABFAE5}" srcOrd="0" destOrd="0" presId="urn:microsoft.com/office/officeart/2005/8/layout/process1"/>
    <dgm:cxn modelId="{3FD55B29-2E99-124D-A4DD-BD464EF1B685}" type="presParOf" srcId="{AD1DA9AD-E803-CF4C-9F9D-745BDC537CFE}" destId="{536CC010-3CA8-CD44-BED7-E2E67E4A6B14}" srcOrd="2"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smtClean="0"/>
            <a:t>There is no way to know before a process decrements a semaphore whether it will block or not</a:t>
          </a:r>
          <a:endParaRPr lang="en-US" dirty="0"/>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smtClean="0"/>
            <a:t>There is no way to know which process will continue immediately on a </a:t>
          </a:r>
          <a:r>
            <a:rPr lang="en-US" dirty="0" err="1" smtClean="0"/>
            <a:t>uniprocessor</a:t>
          </a:r>
          <a:r>
            <a:rPr lang="en-US" dirty="0" smtClean="0"/>
            <a:t> system when two processes are running concurrently</a:t>
          </a:r>
          <a:endParaRPr lang="en-US" dirty="0"/>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smtClean="0"/>
            <a:t>You don’t know whether another process is waiting so the number of unblocked processes may be zero or one</a:t>
          </a:r>
          <a:endParaRPr lang="en-US" dirty="0"/>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t>
        <a:bodyPr/>
        <a:lstStyle/>
        <a:p>
          <a:endParaRPr lang="en-US"/>
        </a:p>
      </dgm:t>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t>
        <a:bodyPr/>
        <a:lstStyle/>
        <a:p>
          <a:endParaRPr lang="en-US"/>
        </a:p>
      </dgm:t>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dgm:presLayoutVars>
          <dgm:bulletEnabled val="1"/>
        </dgm:presLayoutVars>
      </dgm:prSet>
      <dgm:spPr/>
      <dgm:t>
        <a:bodyPr/>
        <a:lstStyle/>
        <a:p>
          <a:endParaRPr lang="en-US"/>
        </a:p>
      </dgm:t>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t>
        <a:bodyPr/>
        <a:lstStyle/>
        <a:p>
          <a:endParaRPr lang="en-US"/>
        </a:p>
      </dgm:t>
    </dgm:pt>
  </dgm:ptLst>
  <dgm:cxnLst>
    <dgm:cxn modelId="{BF52EB2F-346C-7047-ACBF-D423FB1AFAA5}" type="presOf" srcId="{2A824A6C-3291-A64E-AB38-9B24534F96E1}" destId="{19BA5E69-E325-F142-A0D4-B743109408EA}" srcOrd="0" destOrd="0" presId="urn:microsoft.com/office/officeart/2005/8/layout/hList6"/>
    <dgm:cxn modelId="{E4F1B14A-55BB-C745-8025-73BE65C1137B}" type="presOf" srcId="{28472C96-6575-B04D-AE01-1A07A1A0BBFD}" destId="{9BE6FA6B-34B4-C242-82E5-DC5F191FF1E9}"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F6D98210-07AD-4944-9E7D-242369862A6D}" type="presOf" srcId="{49C7C730-771B-094B-9569-A140396ED27C}" destId="{49FA2FAC-FF0C-C14A-8048-646F866CB8A7}" srcOrd="0" destOrd="0" presId="urn:microsoft.com/office/officeart/2005/8/layout/hList6"/>
    <dgm:cxn modelId="{98041DF6-12E8-4E49-B9B8-ADA734028C5C}" type="presOf" srcId="{9409B3CA-2154-3349-8E08-1BF775E99E0E}" destId="{D5A6D6E0-2341-B549-AB8B-DB746E18F4D7}"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D0CB1A2D-5563-BD46-B6BC-96B33F5EBAC8}" srcId="{9409B3CA-2154-3349-8E08-1BF775E99E0E}" destId="{28472C96-6575-B04D-AE01-1A07A1A0BBFD}" srcOrd="2" destOrd="0" parTransId="{F49310AF-B30D-A646-8668-3E785FB4CA1D}" sibTransId="{616A9A7D-57FA-0D4E-A493-D557831F68EF}"/>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smtClean="0"/>
            <a:t>Strong Semaphores</a:t>
          </a:r>
          <a:r>
            <a:rPr lang="en-NZ" sz="2800" dirty="0" smtClean="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smtClean="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smtClean="0"/>
            <a:t>Weak Semaphores </a:t>
          </a:r>
          <a:r>
            <a:rPr lang="en-NZ" sz="2300" dirty="0" smtClean="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smtClean="0"/>
            <a:t>the order in which processes are removed from the queue is not specified</a:t>
          </a:r>
          <a:endParaRPr lang="en-NZ" dirty="0" smtClean="0"/>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t>
        <a:bodyPr/>
        <a:lstStyle/>
        <a:p>
          <a:endParaRPr lang="en-US"/>
        </a:p>
      </dgm:t>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t>
        <a:bodyPr/>
        <a:lstStyle/>
        <a:p>
          <a:endParaRPr lang="en-US"/>
        </a:p>
      </dgm:t>
    </dgm:pt>
    <dgm:pt modelId="{DD1D9237-EB74-E84E-AC7E-51428224DD48}" type="pres">
      <dgm:prSet presAssocID="{C4C5AA89-D850-1744-9E0D-9027DA949606}" presName="parentText" presStyleLbl="node1" presStyleIdx="0" presStyleCnt="2">
        <dgm:presLayoutVars>
          <dgm:chMax val="0"/>
          <dgm:bulletEnabled val="1"/>
        </dgm:presLayoutVars>
      </dgm:prSet>
      <dgm:spPr/>
      <dgm:t>
        <a:bodyPr/>
        <a:lstStyle/>
        <a:p>
          <a:endParaRPr lang="en-US"/>
        </a:p>
      </dgm:t>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t>
        <a:bodyPr/>
        <a:lstStyle/>
        <a:p>
          <a:endParaRPr lang="en-US"/>
        </a:p>
      </dgm:t>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t>
        <a:bodyPr/>
        <a:lstStyle/>
        <a:p>
          <a:endParaRPr lang="en-US"/>
        </a:p>
      </dgm:t>
    </dgm:pt>
    <dgm:pt modelId="{2E01E895-987A-1640-8719-30A986FB6C86}" type="pres">
      <dgm:prSet presAssocID="{E630F192-5C8B-7E47-87C7-81EB07B507C7}" presName="parentText" presStyleLbl="node1" presStyleIdx="1" presStyleCnt="2">
        <dgm:presLayoutVars>
          <dgm:chMax val="0"/>
          <dgm:bulletEnabled val="1"/>
        </dgm:presLayoutVars>
      </dgm:prSet>
      <dgm:spPr/>
      <dgm:t>
        <a:bodyPr/>
        <a:lstStyle/>
        <a:p>
          <a:endParaRPr lang="en-US"/>
        </a:p>
      </dgm:t>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t>
        <a:bodyPr/>
        <a:lstStyle/>
        <a:p>
          <a:endParaRPr lang="en-US"/>
        </a:p>
      </dgm:t>
    </dgm:pt>
  </dgm:ptLst>
  <dgm:cxnLst>
    <dgm:cxn modelId="{6429F720-61DC-9545-8970-338F9FB64F22}" srcId="{841F8C2A-328F-724A-AC61-AF18203E98B3}" destId="{C4C5AA89-D850-1744-9E0D-9027DA949606}" srcOrd="0" destOrd="0" parTransId="{F82125A2-DB77-D84A-991D-3145F88168EB}" sibTransId="{3E2CFF00-7B48-BA42-9D42-9E61F6B31325}"/>
    <dgm:cxn modelId="{CC89FB04-EF5D-9542-837B-272CA417A845}" type="presOf" srcId="{C4C5AA89-D850-1744-9E0D-9027DA949606}" destId="{793462AF-15D8-084F-A5E6-11A1D6709268}" srcOrd="0" destOrd="0" presId="urn:microsoft.com/office/officeart/2005/8/layout/list1"/>
    <dgm:cxn modelId="{CD0EE7BC-EABC-C442-8003-9D2EE71D97BB}" type="presOf" srcId="{E630F192-5C8B-7E47-87C7-81EB07B507C7}" destId="{2E01E895-987A-1640-8719-30A986FB6C86}" srcOrd="1" destOrd="0" presId="urn:microsoft.com/office/officeart/2005/8/layout/list1"/>
    <dgm:cxn modelId="{3BF68787-01C8-524E-843F-78DE25BFAFAB}" type="presOf" srcId="{C4C5AA89-D850-1744-9E0D-9027DA949606}" destId="{DD1D9237-EB74-E84E-AC7E-51428224DD48}" srcOrd="1"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431DB62E-D385-264C-9A54-CE10BAFCBF7F}" type="presOf" srcId="{99DC4C28-A725-454D-BE93-CDF6758F173D}" destId="{EC4B5A1A-5870-5C40-8ADE-32EFF8546961}" srcOrd="0" destOrd="0" presId="urn:microsoft.com/office/officeart/2005/8/layout/list1"/>
    <dgm:cxn modelId="{3B485B71-69C3-1B4D-B49A-9C72252A9F2D}" type="presOf" srcId="{E630F192-5C8B-7E47-87C7-81EB07B507C7}" destId="{464CA9E3-BB9C-5B48-A381-0F2DD358996A}" srcOrd="0" destOrd="0" presId="urn:microsoft.com/office/officeart/2005/8/layout/list1"/>
    <dgm:cxn modelId="{4835B0B4-5A13-134B-9F44-DDD5EEF77133}" srcId="{C4C5AA89-D850-1744-9E0D-9027DA949606}" destId="{99DC4C28-A725-454D-BE93-CDF6758F173D}" srcOrd="0" destOrd="0" parTransId="{3C50D3DB-4981-CF43-BB03-CEA66146FC05}" sibTransId="{9CBC6304-C560-B349-AFC8-48AEFAE62F46}"/>
    <dgm:cxn modelId="{295DFF72-246F-6542-856A-0297E3667F0B}" type="presOf" srcId="{841F8C2A-328F-724A-AC61-AF18203E98B3}" destId="{F3802972-AD8D-6C46-9950-31285B6464FF}" srcOrd="0" destOrd="0" presId="urn:microsoft.com/office/officeart/2005/8/layout/list1"/>
    <dgm:cxn modelId="{2C74517A-2455-E84A-8B78-155E80A51D13}" type="presOf" srcId="{8AE05AB4-C8C1-0C46-8AC1-AB7D1EF4A317}" destId="{40B0B400-5226-0F4B-98AB-E6B21FAA5A13}" srcOrd="0" destOrd="0" presId="urn:microsoft.com/office/officeart/2005/8/layout/list1"/>
    <dgm:cxn modelId="{41396523-F9C6-9040-B56F-52DE5CD28BDD}" srcId="{841F8C2A-328F-724A-AC61-AF18203E98B3}" destId="{E630F192-5C8B-7E47-87C7-81EB07B507C7}" srcOrd="1" destOrd="0" parTransId="{07283D72-8835-9842-AF1A-354D151BF5BF}" sibTransId="{ED9F0213-F9BF-F74C-A54D-0B5A37136C9C}"/>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3CA0A9-4361-4A4C-8F7D-C068CECB64A9}"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3">
            <a:lumMod val="50000"/>
          </a:schemeClr>
        </a:solidFill>
      </dgm:spPr>
      <dgm:t>
        <a:bodyPr/>
        <a:lstStyle/>
        <a:p>
          <a:r>
            <a:rPr lang="en-US" sz="3600" dirty="0" smtClean="0"/>
            <a:t>General Situation</a:t>
          </a:r>
          <a:r>
            <a:rPr lang="en-US" sz="3600" dirty="0" smtClean="0"/>
            <a:t>:</a:t>
          </a:r>
          <a:endParaRPr lang="en-US" sz="3600" dirty="0"/>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3">
            <a:lumMod val="50000"/>
          </a:schemeClr>
        </a:solidFill>
      </dgm:spPr>
      <dgm:t>
        <a:bodyPr/>
        <a:lstStyle/>
        <a:p>
          <a:r>
            <a:rPr lang="en-US" sz="2100" dirty="0" smtClean="0"/>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3">
            <a:lumMod val="50000"/>
          </a:schemeClr>
        </a:solidFill>
      </dgm:spPr>
      <dgm:t>
        <a:bodyPr/>
        <a:lstStyle/>
        <a:p>
          <a:r>
            <a:rPr lang="en-US" sz="2100" dirty="0" smtClean="0"/>
            <a:t>a single consumer is taking items out of the buffer one at time</a:t>
          </a: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3">
            <a:lumMod val="50000"/>
          </a:schemeClr>
        </a:solidFill>
      </dgm:spPr>
      <dgm:t>
        <a:bodyPr/>
        <a:lstStyle/>
        <a:p>
          <a:r>
            <a:rPr lang="en-US" sz="2100" dirty="0" smtClean="0"/>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smtClean="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smtClean="0"/>
            <a:t>ensure that the producer can’t add data into full buffer and consumer can’t remove data from an empty buffer</a:t>
          </a:r>
          <a:endParaRPr lang="en-US" dirty="0"/>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D105F745-C823-BE43-91D0-375DBAE61FAE}" type="pres">
      <dgm:prSet presAssocID="{7C3CA0A9-4361-4A4C-8F7D-C068CECB64A9}" presName="Name0" presStyleCnt="0">
        <dgm:presLayoutVars>
          <dgm:dir/>
          <dgm:resizeHandles val="exact"/>
        </dgm:presLayoutVars>
      </dgm:prSet>
      <dgm:spPr/>
      <dgm:t>
        <a:bodyPr/>
        <a:lstStyle/>
        <a:p>
          <a:endParaRPr lang="en-US"/>
        </a:p>
      </dgm:t>
    </dgm:pt>
    <dgm:pt modelId="{0FC6EB41-3B3B-EA42-AE9D-C2314DC42775}" type="pres">
      <dgm:prSet presAssocID="{32ADD72F-387D-5D49-B356-32480800A56F}" presName="node" presStyleLbl="node1" presStyleIdx="0" presStyleCnt="2" custScaleX="125482" custScaleY="163827" custLinFactNeighborX="11321">
        <dgm:presLayoutVars>
          <dgm:bulletEnabled val="1"/>
        </dgm:presLayoutVars>
      </dgm:prSet>
      <dgm:spPr/>
      <dgm:t>
        <a:bodyPr/>
        <a:lstStyle/>
        <a:p>
          <a:endParaRPr lang="en-US"/>
        </a:p>
      </dgm:t>
    </dgm:pt>
    <dgm:pt modelId="{2FC5CD5F-1F07-7F44-B8F2-45124A5E3E66}" type="pres">
      <dgm:prSet presAssocID="{96A0B8D0-E21D-B546-B2B7-D5F5525779A8}" presName="sibTrans" presStyleLbl="sibTrans2D1" presStyleIdx="0" presStyleCnt="1"/>
      <dgm:spPr/>
      <dgm:t>
        <a:bodyPr/>
        <a:lstStyle/>
        <a:p>
          <a:endParaRPr lang="en-US"/>
        </a:p>
      </dgm:t>
    </dgm:pt>
    <dgm:pt modelId="{2FFAD541-8591-7E4B-82CA-9280A7C70CB7}" type="pres">
      <dgm:prSet presAssocID="{96A0B8D0-E21D-B546-B2B7-D5F5525779A8}" presName="connectorText" presStyleLbl="sibTrans2D1" presStyleIdx="0" presStyleCnt="1"/>
      <dgm:spPr/>
      <dgm:t>
        <a:bodyPr/>
        <a:lstStyle/>
        <a:p>
          <a:endParaRPr lang="en-US"/>
        </a:p>
      </dgm:t>
    </dgm:pt>
    <dgm:pt modelId="{97C10248-49D4-BA42-A96D-F06C469FE9B5}" type="pres">
      <dgm:prSet presAssocID="{1097D9BF-D6EE-F645-B86B-EB8202BE466B}" presName="node" presStyleLbl="node1" presStyleIdx="1" presStyleCnt="2" custScaleX="100394" custScaleY="129337">
        <dgm:presLayoutVars>
          <dgm:bulletEnabled val="1"/>
        </dgm:presLayoutVars>
      </dgm:prSet>
      <dgm:spPr/>
      <dgm:t>
        <a:bodyPr/>
        <a:lstStyle/>
        <a:p>
          <a:endParaRPr lang="en-US"/>
        </a:p>
      </dgm:t>
    </dgm:pt>
  </dgm:ptLst>
  <dgm:cxnLst>
    <dgm:cxn modelId="{DDBBEDAF-8AF6-534D-84AC-570FA6B78CB3}" type="presOf" srcId="{890A5C6B-01FF-8644-9F42-531144637C24}" destId="{0FC6EB41-3B3B-EA42-AE9D-C2314DC42775}" srcOrd="0" destOrd="1" presId="urn:microsoft.com/office/officeart/2005/8/layout/process1"/>
    <dgm:cxn modelId="{C8C9BC49-2BFE-E64C-A284-261D0B85069A}" srcId="{32ADD72F-387D-5D49-B356-32480800A56F}" destId="{88E986B8-7F0F-A946-BDC0-FD05E1829B0C}" srcOrd="2" destOrd="0" parTransId="{A4DF1310-AE68-FC4D-A2A0-E842DE47A874}" sibTransId="{8944BF98-7F51-8C42-AF3D-BD83D7EA4B86}"/>
    <dgm:cxn modelId="{84D5F97C-9096-8C40-A576-C1B8A27BFF19}" type="presOf" srcId="{1097D9BF-D6EE-F645-B86B-EB8202BE466B}" destId="{97C10248-49D4-BA42-A96D-F06C469FE9B5}" srcOrd="0" destOrd="0" presId="urn:microsoft.com/office/officeart/2005/8/layout/process1"/>
    <dgm:cxn modelId="{C5E87657-00F4-E84A-AE78-8412F585ACA0}" type="presOf" srcId="{7C3CA0A9-4361-4A4C-8F7D-C068CECB64A9}" destId="{D105F745-C823-BE43-91D0-375DBAE61FAE}" srcOrd="0" destOrd="0" presId="urn:microsoft.com/office/officeart/2005/8/layout/process1"/>
    <dgm:cxn modelId="{FF871215-DFDF-8B43-8C09-44D0BB4886A8}" type="presOf" srcId="{68859321-50D7-6A47-9CEF-1D23ED860482}" destId="{97C10248-49D4-BA42-A96D-F06C469FE9B5}" srcOrd="0" destOrd="1" presId="urn:microsoft.com/office/officeart/2005/8/layout/process1"/>
    <dgm:cxn modelId="{EA91773A-5AB7-D546-A3B1-E48B29C8C03F}" srcId="{1097D9BF-D6EE-F645-B86B-EB8202BE466B}" destId="{68859321-50D7-6A47-9CEF-1D23ED860482}" srcOrd="0" destOrd="0" parTransId="{99F7E1FF-FBED-C749-84FD-ADFC15A66C55}" sibTransId="{86F6F86A-EFF7-A641-9BF5-359A74C7EEF0}"/>
    <dgm:cxn modelId="{EF10C333-2D65-2E47-B843-F834084BEDE2}" srcId="{7C3CA0A9-4361-4A4C-8F7D-C068CECB64A9}" destId="{32ADD72F-387D-5D49-B356-32480800A56F}" srcOrd="0" destOrd="0" parTransId="{ACBCBA39-A19B-0D4A-825F-1C02F1751A15}" sibTransId="{96A0B8D0-E21D-B546-B2B7-D5F5525779A8}"/>
    <dgm:cxn modelId="{6C73ED70-8C7F-4046-8B42-EB93CF0E2779}" type="presOf" srcId="{32ADD72F-387D-5D49-B356-32480800A56F}" destId="{0FC6EB41-3B3B-EA42-AE9D-C2314DC42775}" srcOrd="0" destOrd="0" presId="urn:microsoft.com/office/officeart/2005/8/layout/process1"/>
    <dgm:cxn modelId="{F5A978BD-BD77-E14D-B26E-F35E19EB7D65}" type="presOf" srcId="{88E986B8-7F0F-A946-BDC0-FD05E1829B0C}" destId="{0FC6EB41-3B3B-EA42-AE9D-C2314DC42775}" srcOrd="0" destOrd="3" presId="urn:microsoft.com/office/officeart/2005/8/layout/process1"/>
    <dgm:cxn modelId="{025D35A0-BFBE-8143-BF4A-36C41FAED1B7}" srcId="{7C3CA0A9-4361-4A4C-8F7D-C068CECB64A9}" destId="{1097D9BF-D6EE-F645-B86B-EB8202BE466B}" srcOrd="1" destOrd="0" parTransId="{81DDE126-32AB-D741-8738-24BE48D4A02D}" sibTransId="{F0E057FC-5C5A-A843-AD44-105E09ADE54B}"/>
    <dgm:cxn modelId="{4104F1D8-5ECF-EB4D-908A-107B77E2FBB5}" type="presOf" srcId="{96A0B8D0-E21D-B546-B2B7-D5F5525779A8}" destId="{2FFAD541-8591-7E4B-82CA-9280A7C70CB7}" srcOrd="1" destOrd="0" presId="urn:microsoft.com/office/officeart/2005/8/layout/process1"/>
    <dgm:cxn modelId="{0742BCBC-73C8-1246-8CE5-68457D140F0A}" type="presOf" srcId="{6B004168-BC8C-F145-810F-93B41C7A0BE5}" destId="{0FC6EB41-3B3B-EA42-AE9D-C2314DC42775}" srcOrd="0" destOrd="2" presId="urn:microsoft.com/office/officeart/2005/8/layout/process1"/>
    <dgm:cxn modelId="{97215901-35A1-B24E-BE2A-E4B58B7AE385}" srcId="{32ADD72F-387D-5D49-B356-32480800A56F}" destId="{6B004168-BC8C-F145-810F-93B41C7A0BE5}" srcOrd="1" destOrd="0" parTransId="{DC4F0CD8-5D05-C944-A9B4-C41294EF32B2}" sibTransId="{B7A32575-2A76-3E46-B5AB-A76A5BA132B7}"/>
    <dgm:cxn modelId="{07A70EDB-5576-8B43-8D0B-DD7F50CE7F17}" srcId="{32ADD72F-387D-5D49-B356-32480800A56F}" destId="{890A5C6B-01FF-8644-9F42-531144637C24}" srcOrd="0" destOrd="0" parTransId="{47E672CF-2850-6947-B27E-485C3AEAA424}" sibTransId="{A88CA46A-B080-6C46-9957-0EF93D5428E2}"/>
    <dgm:cxn modelId="{D5F045CF-9CAD-084B-B720-1AEC944CD1A4}" type="presOf" srcId="{96A0B8D0-E21D-B546-B2B7-D5F5525779A8}" destId="{2FC5CD5F-1F07-7F44-B8F2-45124A5E3E66}" srcOrd="0" destOrd="0" presId="urn:microsoft.com/office/officeart/2005/8/layout/process1"/>
    <dgm:cxn modelId="{E4664372-AA1C-3B4A-AEDF-873BDB8F5DAE}" type="presParOf" srcId="{D105F745-C823-BE43-91D0-375DBAE61FAE}" destId="{0FC6EB41-3B3B-EA42-AE9D-C2314DC42775}" srcOrd="0" destOrd="0" presId="urn:microsoft.com/office/officeart/2005/8/layout/process1"/>
    <dgm:cxn modelId="{EEA0EE49-2179-024A-9995-A22F06D39374}" type="presParOf" srcId="{D105F745-C823-BE43-91D0-375DBAE61FAE}" destId="{2FC5CD5F-1F07-7F44-B8F2-45124A5E3E66}" srcOrd="1" destOrd="0" presId="urn:microsoft.com/office/officeart/2005/8/layout/process1"/>
    <dgm:cxn modelId="{A94A2124-6642-684D-B594-2502D24726F1}" type="presParOf" srcId="{2FC5CD5F-1F07-7F44-B8F2-45124A5E3E66}" destId="{2FFAD541-8591-7E4B-82CA-9280A7C70CB7}" srcOrd="0" destOrd="0" presId="urn:microsoft.com/office/officeart/2005/8/layout/process1"/>
    <dgm:cxn modelId="{9B1C58CB-E41F-1444-AC98-C527B15C85E8}" type="presParOf" srcId="{D105F745-C823-BE43-91D0-375DBAE61FAE}" destId="{97C10248-49D4-BA42-A96D-F06C469FE9B5}" srcOrd="2"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78A990-084D-244A-ABFA-1DBDCB28F056}"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0CD498C7-3DDE-0C46-9AE3-319907EB4EE7}">
      <dgm:prSet/>
      <dgm:spPr/>
      <dgm:t>
        <a:bodyPr/>
        <a:lstStyle/>
        <a:p>
          <a:pPr rtl="0"/>
          <a:r>
            <a:rPr lang="en-US" dirty="0" smtClean="0"/>
            <a:t>Local data variables are accessible only by the monitor’s procedures and not by any external procedure</a:t>
          </a:r>
          <a:endParaRPr lang="en-US" dirty="0"/>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dgm:t>
        <a:bodyPr/>
        <a:lstStyle/>
        <a:p>
          <a:pPr rtl="0"/>
          <a:r>
            <a:rPr lang="en-US" dirty="0" smtClean="0"/>
            <a:t>Process enters monitor by invoking one of its procedures</a:t>
          </a:r>
          <a:endParaRPr lang="en-US" dirty="0"/>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dgm:t>
        <a:bodyPr/>
        <a:lstStyle/>
        <a:p>
          <a:pPr rtl="0"/>
          <a:r>
            <a:rPr lang="en-US" dirty="0" smtClean="0"/>
            <a:t>Only one process may be executing in the monitor at a time</a:t>
          </a:r>
          <a:endParaRPr lang="en-US" dirty="0"/>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2DBD913D-1F48-A44D-A290-E2245B3307C3}" type="pres">
      <dgm:prSet presAssocID="{6978A990-084D-244A-ABFA-1DBDCB28F056}" presName="Name0" presStyleCnt="0">
        <dgm:presLayoutVars>
          <dgm:dir/>
          <dgm:resizeHandles val="exact"/>
        </dgm:presLayoutVars>
      </dgm:prSet>
      <dgm:spPr/>
      <dgm:t>
        <a:bodyPr/>
        <a:lstStyle/>
        <a:p>
          <a:endParaRPr lang="en-US"/>
        </a:p>
      </dgm:t>
    </dgm:pt>
    <dgm:pt modelId="{F27ED8C3-E406-2842-BD01-BCFEA1E9CFC2}" type="pres">
      <dgm:prSet presAssocID="{6978A990-084D-244A-ABFA-1DBDCB28F056}" presName="arrow" presStyleLbl="bgShp" presStyleIdx="0" presStyleCnt="1"/>
      <dgm:spPr>
        <a:solidFill>
          <a:schemeClr val="accent5">
            <a:lumMod val="50000"/>
            <a:alpha val="73000"/>
          </a:schemeClr>
        </a:solidFill>
      </dgm:spPr>
      <dgm:t>
        <a:bodyPr/>
        <a:lstStyle/>
        <a:p>
          <a:endParaRPr lang="en-US"/>
        </a:p>
      </dgm:t>
    </dgm:pt>
    <dgm:pt modelId="{ABAC3629-7E56-E44D-B9E9-E4277FBF8261}" type="pres">
      <dgm:prSet presAssocID="{6978A990-084D-244A-ABFA-1DBDCB28F056}" presName="points" presStyleCnt="0"/>
      <dgm:spPr/>
    </dgm:pt>
    <dgm:pt modelId="{966F37C6-7D75-FD49-A96A-649582BC7A80}" type="pres">
      <dgm:prSet presAssocID="{0CD498C7-3DDE-0C46-9AE3-319907EB4EE7}" presName="compositeA" presStyleCnt="0"/>
      <dgm:spPr/>
    </dgm:pt>
    <dgm:pt modelId="{58893B8B-7919-3541-8D99-D3AEC91FB799}" type="pres">
      <dgm:prSet presAssocID="{0CD498C7-3DDE-0C46-9AE3-319907EB4EE7}" presName="textA" presStyleLbl="revTx" presStyleIdx="0" presStyleCnt="3">
        <dgm:presLayoutVars>
          <dgm:bulletEnabled val="1"/>
        </dgm:presLayoutVars>
      </dgm:prSet>
      <dgm:spPr/>
      <dgm:t>
        <a:bodyPr/>
        <a:lstStyle/>
        <a:p>
          <a:endParaRPr lang="en-US"/>
        </a:p>
      </dgm:t>
    </dgm:pt>
    <dgm:pt modelId="{A1A147BE-7D78-004C-B935-FAA4F498AEEE}" type="pres">
      <dgm:prSet presAssocID="{0CD498C7-3DDE-0C46-9AE3-319907EB4EE7}" presName="circleA" presStyleLbl="node1" presStyleIdx="0" presStyleCnt="3"/>
      <dgm:spPr>
        <a:solidFill>
          <a:schemeClr val="bg1">
            <a:lumMod val="85000"/>
          </a:schemeClr>
        </a:solidFill>
      </dgm:spPr>
      <dgm:t>
        <a:bodyPr/>
        <a:lstStyle/>
        <a:p>
          <a:endParaRPr lang="en-US"/>
        </a:p>
      </dgm:t>
    </dgm:pt>
    <dgm:pt modelId="{61087838-36BF-674B-8A25-A19155220825}" type="pres">
      <dgm:prSet presAssocID="{0CD498C7-3DDE-0C46-9AE3-319907EB4EE7}" presName="spaceA" presStyleCnt="0"/>
      <dgm:spPr/>
    </dgm:pt>
    <dgm:pt modelId="{0A6BDCA9-7D47-2B4B-B9A8-FDEB79E1CE6A}" type="pres">
      <dgm:prSet presAssocID="{5CE9E49E-63E3-924D-9DA4-CE09FF92C74D}" presName="space" presStyleCnt="0"/>
      <dgm:spPr/>
    </dgm:pt>
    <dgm:pt modelId="{2AAC76F1-2C7F-8245-A4D5-FC3AB358E11D}" type="pres">
      <dgm:prSet presAssocID="{8EA9CC64-AB13-CE41-A069-63201EE90D17}" presName="compositeB" presStyleCnt="0"/>
      <dgm:spPr/>
    </dgm:pt>
    <dgm:pt modelId="{5F9EB354-648F-9643-A087-BCC60CED9639}" type="pres">
      <dgm:prSet presAssocID="{8EA9CC64-AB13-CE41-A069-63201EE90D17}" presName="textB" presStyleLbl="revTx" presStyleIdx="1" presStyleCnt="3">
        <dgm:presLayoutVars>
          <dgm:bulletEnabled val="1"/>
        </dgm:presLayoutVars>
      </dgm:prSet>
      <dgm:spPr/>
      <dgm:t>
        <a:bodyPr/>
        <a:lstStyle/>
        <a:p>
          <a:endParaRPr lang="en-US"/>
        </a:p>
      </dgm:t>
    </dgm:pt>
    <dgm:pt modelId="{5BF15F84-4D4A-644D-84F8-62271DC370A9}" type="pres">
      <dgm:prSet presAssocID="{8EA9CC64-AB13-CE41-A069-63201EE90D17}" presName="circleB" presStyleLbl="node1" presStyleIdx="1" presStyleCnt="3"/>
      <dgm:spPr>
        <a:solidFill>
          <a:schemeClr val="bg1">
            <a:lumMod val="85000"/>
          </a:schemeClr>
        </a:solidFill>
      </dgm:spPr>
      <dgm:t>
        <a:bodyPr/>
        <a:lstStyle/>
        <a:p>
          <a:endParaRPr lang="en-US"/>
        </a:p>
      </dgm:t>
    </dgm:pt>
    <dgm:pt modelId="{37B389D9-BE03-4C41-ADE4-D266C5D96FF8}" type="pres">
      <dgm:prSet presAssocID="{8EA9CC64-AB13-CE41-A069-63201EE90D17}" presName="spaceB" presStyleCnt="0"/>
      <dgm:spPr/>
    </dgm:pt>
    <dgm:pt modelId="{7F9A5DD9-4E05-0445-AECE-FF36902F5EC8}" type="pres">
      <dgm:prSet presAssocID="{10A7DE3D-0A3F-A145-95C0-0BF97558CB2F}" presName="space" presStyleCnt="0"/>
      <dgm:spPr/>
    </dgm:pt>
    <dgm:pt modelId="{DB7646A1-B2FD-5944-92CB-5000DCDE26A7}" type="pres">
      <dgm:prSet presAssocID="{6E91142C-36C5-A64D-8E23-3E1F763F275F}" presName="compositeA" presStyleCnt="0"/>
      <dgm:spPr/>
    </dgm:pt>
    <dgm:pt modelId="{566C022D-D681-2E41-B689-7BBB02AA63E8}" type="pres">
      <dgm:prSet presAssocID="{6E91142C-36C5-A64D-8E23-3E1F763F275F}" presName="textA" presStyleLbl="revTx" presStyleIdx="2" presStyleCnt="3">
        <dgm:presLayoutVars>
          <dgm:bulletEnabled val="1"/>
        </dgm:presLayoutVars>
      </dgm:prSet>
      <dgm:spPr/>
      <dgm:t>
        <a:bodyPr/>
        <a:lstStyle/>
        <a:p>
          <a:endParaRPr lang="en-US"/>
        </a:p>
      </dgm:t>
    </dgm:pt>
    <dgm:pt modelId="{C07DF334-9E43-C046-A30B-E200F2167D98}" type="pres">
      <dgm:prSet presAssocID="{6E91142C-36C5-A64D-8E23-3E1F763F275F}" presName="circleA" presStyleLbl="node1" presStyleIdx="2" presStyleCnt="3"/>
      <dgm:spPr>
        <a:solidFill>
          <a:schemeClr val="bg1">
            <a:lumMod val="85000"/>
          </a:schemeClr>
        </a:solidFill>
      </dgm:spPr>
      <dgm:t>
        <a:bodyPr/>
        <a:lstStyle/>
        <a:p>
          <a:endParaRPr lang="en-US"/>
        </a:p>
      </dgm:t>
    </dgm:pt>
    <dgm:pt modelId="{331EF74E-9A03-6140-B37A-9FD0912CCB57}" type="pres">
      <dgm:prSet presAssocID="{6E91142C-36C5-A64D-8E23-3E1F763F275F}" presName="spaceA" presStyleCnt="0"/>
      <dgm:spPr/>
    </dgm:pt>
  </dgm:ptLst>
  <dgm:cxnLst>
    <dgm:cxn modelId="{9060B13E-EB83-584D-AC05-258206B1E1DC}" srcId="{6978A990-084D-244A-ABFA-1DBDCB28F056}" destId="{0CD498C7-3DDE-0C46-9AE3-319907EB4EE7}" srcOrd="0" destOrd="0" parTransId="{8D950DE2-9FCB-674D-9547-FD7F92868FDF}" sibTransId="{5CE9E49E-63E3-924D-9DA4-CE09FF92C74D}"/>
    <dgm:cxn modelId="{087B68F7-DC65-3E4E-9C58-622EDA633B35}" srcId="{6978A990-084D-244A-ABFA-1DBDCB28F056}" destId="{6E91142C-36C5-A64D-8E23-3E1F763F275F}" srcOrd="2" destOrd="0" parTransId="{0CE164C2-1D94-CD4E-99FA-05E077D244EE}" sibTransId="{4E5A11BF-DB4A-C947-B5E9-A877E3978015}"/>
    <dgm:cxn modelId="{65BFCBC6-F6F1-C04A-A9C5-D04EFB58B08B}" type="presOf" srcId="{6E91142C-36C5-A64D-8E23-3E1F763F275F}" destId="{566C022D-D681-2E41-B689-7BBB02AA63E8}" srcOrd="0" destOrd="0" presId="urn:microsoft.com/office/officeart/2005/8/layout/hProcess11"/>
    <dgm:cxn modelId="{1999F766-026F-4C49-BF8B-4B4539E0A0C8}" type="presOf" srcId="{0CD498C7-3DDE-0C46-9AE3-319907EB4EE7}" destId="{58893B8B-7919-3541-8D99-D3AEC91FB799}" srcOrd="0" destOrd="0" presId="urn:microsoft.com/office/officeart/2005/8/layout/hProcess11"/>
    <dgm:cxn modelId="{75CC5A68-3849-004A-820D-9AECA951C347}" type="presOf" srcId="{6978A990-084D-244A-ABFA-1DBDCB28F056}" destId="{2DBD913D-1F48-A44D-A290-E2245B3307C3}" srcOrd="0" destOrd="0" presId="urn:microsoft.com/office/officeart/2005/8/layout/hProcess11"/>
    <dgm:cxn modelId="{2A8E4868-B2DB-2F49-A4A5-95FEC4EF9A34}" srcId="{6978A990-084D-244A-ABFA-1DBDCB28F056}" destId="{8EA9CC64-AB13-CE41-A069-63201EE90D17}" srcOrd="1" destOrd="0" parTransId="{B8F14AB4-9BCB-FB49-B1D5-5A4A82657B1D}" sibTransId="{10A7DE3D-0A3F-A145-95C0-0BF97558CB2F}"/>
    <dgm:cxn modelId="{D7005629-DBD9-3F44-ABBD-79C3620F9059}" type="presOf" srcId="{8EA9CC64-AB13-CE41-A069-63201EE90D17}" destId="{5F9EB354-648F-9643-A087-BCC60CED9639}" srcOrd="0" destOrd="0" presId="urn:microsoft.com/office/officeart/2005/8/layout/hProcess11"/>
    <dgm:cxn modelId="{EA4A9794-B578-AA49-A23F-A7AF50134340}" type="presParOf" srcId="{2DBD913D-1F48-A44D-A290-E2245B3307C3}" destId="{F27ED8C3-E406-2842-BD01-BCFEA1E9CFC2}" srcOrd="0" destOrd="0" presId="urn:microsoft.com/office/officeart/2005/8/layout/hProcess11"/>
    <dgm:cxn modelId="{5A8A45FA-76CD-2042-AF65-3F832F21D373}" type="presParOf" srcId="{2DBD913D-1F48-A44D-A290-E2245B3307C3}" destId="{ABAC3629-7E56-E44D-B9E9-E4277FBF8261}" srcOrd="1" destOrd="0" presId="urn:microsoft.com/office/officeart/2005/8/layout/hProcess11"/>
    <dgm:cxn modelId="{9B86258F-6A37-2E4D-B128-8CF0FAB01DD7}" type="presParOf" srcId="{ABAC3629-7E56-E44D-B9E9-E4277FBF8261}" destId="{966F37C6-7D75-FD49-A96A-649582BC7A80}" srcOrd="0" destOrd="0" presId="urn:microsoft.com/office/officeart/2005/8/layout/hProcess11"/>
    <dgm:cxn modelId="{E2E2B9D0-DE41-324B-A1F2-753BE736A1C4}" type="presParOf" srcId="{966F37C6-7D75-FD49-A96A-649582BC7A80}" destId="{58893B8B-7919-3541-8D99-D3AEC91FB799}" srcOrd="0" destOrd="0" presId="urn:microsoft.com/office/officeart/2005/8/layout/hProcess11"/>
    <dgm:cxn modelId="{ADDBB0D1-6DD4-CE48-8EA7-832845A16E77}" type="presParOf" srcId="{966F37C6-7D75-FD49-A96A-649582BC7A80}" destId="{A1A147BE-7D78-004C-B935-FAA4F498AEEE}" srcOrd="1" destOrd="0" presId="urn:microsoft.com/office/officeart/2005/8/layout/hProcess11"/>
    <dgm:cxn modelId="{730B8374-3A04-9249-A3C3-9C32D0C49790}" type="presParOf" srcId="{966F37C6-7D75-FD49-A96A-649582BC7A80}" destId="{61087838-36BF-674B-8A25-A19155220825}" srcOrd="2" destOrd="0" presId="urn:microsoft.com/office/officeart/2005/8/layout/hProcess11"/>
    <dgm:cxn modelId="{06DC396C-8F2E-3644-AF11-766EA4C24017}" type="presParOf" srcId="{ABAC3629-7E56-E44D-B9E9-E4277FBF8261}" destId="{0A6BDCA9-7D47-2B4B-B9A8-FDEB79E1CE6A}" srcOrd="1" destOrd="0" presId="urn:microsoft.com/office/officeart/2005/8/layout/hProcess11"/>
    <dgm:cxn modelId="{6F85DD21-0395-B94A-B77F-28BF8D19C38E}" type="presParOf" srcId="{ABAC3629-7E56-E44D-B9E9-E4277FBF8261}" destId="{2AAC76F1-2C7F-8245-A4D5-FC3AB358E11D}" srcOrd="2" destOrd="0" presId="urn:microsoft.com/office/officeart/2005/8/layout/hProcess11"/>
    <dgm:cxn modelId="{C5360427-E25D-9744-89AE-A674E8B712E8}" type="presParOf" srcId="{2AAC76F1-2C7F-8245-A4D5-FC3AB358E11D}" destId="{5F9EB354-648F-9643-A087-BCC60CED9639}" srcOrd="0" destOrd="0" presId="urn:microsoft.com/office/officeart/2005/8/layout/hProcess11"/>
    <dgm:cxn modelId="{71322FAC-E336-234B-B9FC-CBCF9E0FB697}" type="presParOf" srcId="{2AAC76F1-2C7F-8245-A4D5-FC3AB358E11D}" destId="{5BF15F84-4D4A-644D-84F8-62271DC370A9}" srcOrd="1" destOrd="0" presId="urn:microsoft.com/office/officeart/2005/8/layout/hProcess11"/>
    <dgm:cxn modelId="{C1030814-126C-194A-BC91-7EA8DD2CD08E}" type="presParOf" srcId="{2AAC76F1-2C7F-8245-A4D5-FC3AB358E11D}" destId="{37B389D9-BE03-4C41-ADE4-D266C5D96FF8}" srcOrd="2" destOrd="0" presId="urn:microsoft.com/office/officeart/2005/8/layout/hProcess11"/>
    <dgm:cxn modelId="{A0DA03BB-4909-2647-87B8-72498CC96C7F}" type="presParOf" srcId="{ABAC3629-7E56-E44D-B9E9-E4277FBF8261}" destId="{7F9A5DD9-4E05-0445-AECE-FF36902F5EC8}" srcOrd="3" destOrd="0" presId="urn:microsoft.com/office/officeart/2005/8/layout/hProcess11"/>
    <dgm:cxn modelId="{E7EEE480-41EB-B442-A79A-C60D0C9217C5}" type="presParOf" srcId="{ABAC3629-7E56-E44D-B9E9-E4277FBF8261}" destId="{DB7646A1-B2FD-5944-92CB-5000DCDE26A7}" srcOrd="4" destOrd="0" presId="urn:microsoft.com/office/officeart/2005/8/layout/hProcess11"/>
    <dgm:cxn modelId="{43DBE0CF-FE9F-CA4E-BCFE-5F23B77BBB57}" type="presParOf" srcId="{DB7646A1-B2FD-5944-92CB-5000DCDE26A7}" destId="{566C022D-D681-2E41-B689-7BBB02AA63E8}" srcOrd="0" destOrd="0" presId="urn:microsoft.com/office/officeart/2005/8/layout/hProcess11"/>
    <dgm:cxn modelId="{45B528FE-8266-6B46-AF6A-8A04271BC36E}" type="presParOf" srcId="{DB7646A1-B2FD-5944-92CB-5000DCDE26A7}" destId="{C07DF334-9E43-C046-A30B-E200F2167D98}" srcOrd="1" destOrd="0" presId="urn:microsoft.com/office/officeart/2005/8/layout/hProcess11"/>
    <dgm:cxn modelId="{A1234411-FC71-3849-8BE6-B0D656D09D9E}" type="presParOf" srcId="{DB7646A1-B2FD-5944-92CB-5000DCDE26A7}" destId="{331EF74E-9A03-6140-B37A-9FD0912CCB57}"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dgm:spPr>
      <dgm:t>
        <a:bodyPr/>
        <a:lstStyle/>
        <a:p>
          <a:r>
            <a:rPr lang="en-NZ" dirty="0" smtClean="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smtClean="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dgm:spPr>
      <dgm:t>
        <a:bodyPr/>
        <a:lstStyle/>
        <a:p>
          <a:r>
            <a:rPr lang="en-NZ" smtClean="0"/>
            <a:t>communication  </a:t>
          </a:r>
          <a:endParaRPr lang="en-NZ" dirty="0" smtClean="0"/>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smtClean="0"/>
            <a:t>to exchange information</a:t>
          </a:r>
          <a:endParaRPr lang="en-NZ" dirty="0" smtClean="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t>
        <a:bodyPr/>
        <a:lstStyle/>
        <a:p>
          <a:endParaRPr lang="en-US"/>
        </a:p>
      </dgm:t>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t>
        <a:bodyPr/>
        <a:lstStyle/>
        <a:p>
          <a:endParaRPr lang="en-US"/>
        </a:p>
      </dgm:t>
    </dgm:pt>
    <dgm:pt modelId="{57087B52-C684-5341-9E12-7A8A7012CF46}" type="pres">
      <dgm:prSet presAssocID="{1EA6FED8-9BBF-5140-A08F-A237BA4E9A02}" presName="desTx" presStyleLbl="alignAccFollowNode1" presStyleIdx="0" presStyleCnt="2">
        <dgm:presLayoutVars>
          <dgm:bulletEnabled val="1"/>
        </dgm:presLayoutVars>
      </dgm:prSet>
      <dgm:spPr/>
      <dgm:t>
        <a:bodyPr/>
        <a:lstStyle/>
        <a:p>
          <a:endParaRPr lang="en-US"/>
        </a:p>
      </dgm:t>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t>
        <a:bodyPr/>
        <a:lstStyle/>
        <a:p>
          <a:endParaRPr lang="en-US"/>
        </a:p>
      </dgm:t>
    </dgm:pt>
    <dgm:pt modelId="{DEB9BAE2-8339-A243-A12C-F23AFF408E60}" type="pres">
      <dgm:prSet presAssocID="{78D0FAFE-BEAC-974E-A8A6-6E016820C0AF}" presName="desTx" presStyleLbl="alignAccFollowNode1" presStyleIdx="1" presStyleCnt="2">
        <dgm:presLayoutVars>
          <dgm:bulletEnabled val="1"/>
        </dgm:presLayoutVars>
      </dgm:prSet>
      <dgm:spPr/>
      <dgm:t>
        <a:bodyPr/>
        <a:lstStyle/>
        <a:p>
          <a:endParaRPr lang="en-US"/>
        </a:p>
      </dgm:t>
    </dgm:pt>
  </dgm:ptLst>
  <dgm:cxnLst>
    <dgm:cxn modelId="{86BDA16F-A36C-3F41-97F2-E5628886B2EA}" srcId="{1EA6FED8-9BBF-5140-A08F-A237BA4E9A02}" destId="{3B0A3029-B0C2-F141-B2EA-DA17FBF6E37E}" srcOrd="0" destOrd="0" parTransId="{64A0F0F9-99F1-C74E-A0E6-9CF4E31EFDF3}" sibTransId="{DC842284-709A-F840-BB50-E839AF06A71B}"/>
    <dgm:cxn modelId="{6793FA49-A7BC-2A41-B16B-C9F185179A54}" srcId="{E0F3E3F9-68CC-4B48-97D8-8820B8B52380}" destId="{78D0FAFE-BEAC-974E-A8A6-6E016820C0AF}" srcOrd="1" destOrd="0" parTransId="{02CF33B5-AD82-0448-A60A-572BF225D3D0}" sibTransId="{AD7D4B99-C7ED-6C49-9932-446373B64DC7}"/>
    <dgm:cxn modelId="{7158D5DB-3C4B-6347-8E0D-64EF667EB83A}" type="presOf" srcId="{C94760C5-CCA2-6148-A075-4E4321A5FB55}" destId="{DEB9BAE2-8339-A243-A12C-F23AFF408E60}" srcOrd="0" destOrd="0" presId="urn:microsoft.com/office/officeart/2005/8/layout/hList1"/>
    <dgm:cxn modelId="{50F33E3D-3B5D-3F43-849C-DA606D4851DA}" srcId="{E0F3E3F9-68CC-4B48-97D8-8820B8B52380}" destId="{1EA6FED8-9BBF-5140-A08F-A237BA4E9A02}" srcOrd="0" destOrd="0" parTransId="{913D91F1-9A02-CC4A-AA24-9B4EFD555C36}" sibTransId="{0A4C3C0D-C741-C942-A2D0-5FDFBAB365B9}"/>
    <dgm:cxn modelId="{65FA8E6F-1828-674A-A6C3-FA814E92E1BD}" type="presOf" srcId="{3B0A3029-B0C2-F141-B2EA-DA17FBF6E37E}" destId="{57087B52-C684-5341-9E12-7A8A7012CF46}" srcOrd="0" destOrd="0" presId="urn:microsoft.com/office/officeart/2005/8/layout/hList1"/>
    <dgm:cxn modelId="{D69CF9B8-4B84-B04A-AF58-CE924309C727}" type="presOf" srcId="{78D0FAFE-BEAC-974E-A8A6-6E016820C0AF}" destId="{58C9E88D-0AFF-9A46-9A58-7E5B47B8FB75}" srcOrd="0" destOrd="0" presId="urn:microsoft.com/office/officeart/2005/8/layout/hList1"/>
    <dgm:cxn modelId="{D50957FA-2A5C-BB4F-B3A6-B0AA341FD885}" type="presOf" srcId="{1EA6FED8-9BBF-5140-A08F-A237BA4E9A02}" destId="{CA516BB1-9D39-E449-8773-CABC43961BCF}"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18E97E1A-83D6-524C-B5EF-07429F8C76E1}" type="presOf" srcId="{E0F3E3F9-68CC-4B48-97D8-8820B8B52380}" destId="{1E0E8A6C-30F6-954E-BF0B-385C7EBD0C12}" srcOrd="0" destOrd="0" presId="urn:microsoft.com/office/officeart/2005/8/layout/hList1"/>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smtClean="0">
              <a:solidFill>
                <a:schemeClr val="bg1"/>
              </a:solidFill>
            </a:rPr>
            <a:t>Communication of a message between two processes implies synchronization between the two</a:t>
          </a:r>
          <a:endParaRPr lang="en-US" dirty="0">
            <a:solidFill>
              <a:schemeClr val="bg1"/>
            </a:solidFill>
          </a:endParaRP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smtClean="0">
              <a:solidFill>
                <a:schemeClr val="tx1"/>
              </a:solidFill>
            </a:rPr>
            <a:t>the receiver cannot receive a message until it has been sent by another process</a:t>
          </a:r>
          <a:endParaRPr lang="en-US" sz="1600" b="1" i="0" dirty="0">
            <a:solidFill>
              <a:schemeClr val="tx1"/>
            </a:solidFill>
          </a:endParaRP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smtClean="0">
              <a:solidFill>
                <a:schemeClr val="bg1"/>
              </a:solidFill>
            </a:rPr>
            <a:t>When a</a:t>
          </a:r>
          <a:r>
            <a:rPr lang="en-NZ" sz="1600" b="1" i="0" dirty="0" smtClean="0">
              <a:solidFill>
                <a:schemeClr val="bg1"/>
              </a:solidFill>
            </a:rPr>
            <a:t> receive </a:t>
          </a:r>
          <a:r>
            <a:rPr lang="en-NZ" sz="1600" b="1" i="0" dirty="0" smtClean="0">
              <a:solidFill>
                <a:schemeClr val="bg1"/>
              </a:solidFill>
            </a:rPr>
            <a:t>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smtClean="0">
              <a:solidFill>
                <a:schemeClr val="tx1"/>
              </a:solidFill>
            </a:rPr>
            <a:t>if a message has previously been sent the message is received and execution continues</a:t>
          </a:r>
          <a:endParaRPr lang="en-US" sz="1600" b="1" i="0" dirty="0">
            <a:solidFill>
              <a:schemeClr val="tx1"/>
            </a:solidFill>
          </a:endParaRP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smtClean="0">
              <a:solidFill>
                <a:schemeClr val="tx1"/>
              </a:solidFill>
            </a:rPr>
            <a:t>if there</a:t>
          </a:r>
          <a:r>
            <a:rPr lang="en-US" sz="1600" b="1" i="0" dirty="0" smtClean="0">
              <a:solidFill>
                <a:schemeClr val="tx1"/>
              </a:solidFill>
            </a:rPr>
            <a:t> is </a:t>
          </a:r>
          <a:r>
            <a:rPr lang="en-US" sz="1600" b="1" i="0" dirty="0" smtClean="0">
              <a:solidFill>
                <a:schemeClr val="tx1"/>
              </a:solidFill>
            </a:rPr>
            <a:t>no waiting message the process is blocked until a message arrives or the process continues to </a:t>
          </a:r>
          <a:r>
            <a:rPr lang="en-US" sz="1600" b="1" i="0" dirty="0" smtClean="0">
              <a:solidFill>
                <a:schemeClr val="tx1"/>
              </a:solidFill>
            </a:rPr>
            <a:t>execute, </a:t>
          </a:r>
          <a:r>
            <a:rPr lang="en-US" sz="1600" b="1" i="0" dirty="0" smtClean="0">
              <a:solidFill>
                <a:schemeClr val="tx1"/>
              </a:solidFill>
            </a:rPr>
            <a:t>abandoning the attempt to receive</a:t>
          </a:r>
          <a:endParaRPr lang="en-US" sz="1600" b="1" i="0" dirty="0">
            <a:solidFill>
              <a:schemeClr val="tx1"/>
            </a:solidFill>
          </a:endParaRP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t>
        <a:bodyPr/>
        <a:lstStyle/>
        <a:p>
          <a:endParaRPr lang="en-US"/>
        </a:p>
      </dgm:t>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t>
        <a:bodyPr/>
        <a:lstStyle/>
        <a:p>
          <a:endParaRPr lang="en-US"/>
        </a:p>
      </dgm:t>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t>
        <a:bodyPr/>
        <a:lstStyle/>
        <a:p>
          <a:endParaRPr lang="en-US"/>
        </a:p>
      </dgm:t>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t>
        <a:bodyPr/>
        <a:lstStyle/>
        <a:p>
          <a:endParaRPr lang="en-US"/>
        </a:p>
      </dgm:t>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t>
        <a:bodyPr/>
        <a:lstStyle/>
        <a:p>
          <a:endParaRPr lang="en-US"/>
        </a:p>
      </dgm:t>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t>
        <a:bodyPr/>
        <a:lstStyle/>
        <a:p>
          <a:endParaRPr lang="en-US"/>
        </a:p>
      </dgm:t>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t>
        <a:bodyPr/>
        <a:lstStyle/>
        <a:p>
          <a:endParaRPr lang="en-US"/>
        </a:p>
      </dgm:t>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t>
        <a:bodyPr/>
        <a:lstStyle/>
        <a:p>
          <a:endParaRPr lang="en-US"/>
        </a:p>
      </dgm:t>
    </dgm:pt>
  </dgm:ptLst>
  <dgm:cxnLst>
    <dgm:cxn modelId="{42F55209-A5F8-ED4E-AB37-35AB74B1A046}" type="presOf" srcId="{3C816CD3-56A3-7A4B-BCEB-CD66601F67AC}" destId="{5EB8A7DA-62E2-E440-9AA1-AFABD63FDF67}" srcOrd="0" destOrd="0" presId="urn:microsoft.com/office/officeart/2005/8/layout/balance1"/>
    <dgm:cxn modelId="{94D1AC2F-EF08-314B-8B1E-0EF4093C2889}" type="presOf" srcId="{B95E1FC1-AE98-9144-90B5-05E66E6E95A0}" destId="{274E3787-5FB6-4A45-98BD-3563E0A7FEC3}" srcOrd="0" destOrd="0" presId="urn:microsoft.com/office/officeart/2005/8/layout/balance1"/>
    <dgm:cxn modelId="{4484B7AC-E8AB-494B-8FA7-CB5AF9EA6976}" srcId="{840D4CA7-F43C-CF41-AE16-12E5267C417C}" destId="{9F68511C-A65C-A148-98E2-790D535DB7F2}" srcOrd="0" destOrd="0" parTransId="{9B5832A9-E3E7-1740-8851-39E50990F488}" sibTransId="{999D2C2E-9B38-7945-B8A0-97F14BA20022}"/>
    <dgm:cxn modelId="{8AB16AF2-BCD7-BE41-BBAF-9373B17A19A0}" type="presOf" srcId="{9F68511C-A65C-A148-98E2-790D535DB7F2}" destId="{9C6B398F-15AB-5548-AB75-EDD00D3829AC}" srcOrd="0" destOrd="0" presId="urn:microsoft.com/office/officeart/2005/8/layout/balance1"/>
    <dgm:cxn modelId="{B8E14DBC-689D-DD4D-8A23-4A3BF577E67E}" srcId="{E2DC3244-DAD2-9D4C-A018-8A8B976DD049}" destId="{AD6ED04A-891F-AF4E-8937-6061FB7A3F54}" srcOrd="0" destOrd="0" parTransId="{D91650F5-5F17-4947-B746-139C446E7B93}" sibTransId="{4A139160-FB39-8947-BCEB-821B966901C3}"/>
    <dgm:cxn modelId="{0E661DEA-D1AD-4E4B-9264-BE5FA7FA9180}" srcId="{B95E1FC1-AE98-9144-90B5-05E66E6E95A0}" destId="{840D4CA7-F43C-CF41-AE16-12E5267C417C}" srcOrd="0" destOrd="0" parTransId="{B6455B8E-0B5E-FD45-9EDE-6590CE5032E6}" sibTransId="{FF027CAC-32AE-1C45-8241-D177EA39F3AA}"/>
    <dgm:cxn modelId="{CE1E2BE2-1127-834D-8C5E-4674C54D2F3C}" type="presOf" srcId="{840D4CA7-F43C-CF41-AE16-12E5267C417C}" destId="{D8CE5C9F-7A29-B049-BF80-D80F2A8B9162}"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343F0B56-80E2-5045-BF55-871291F7FB92}" type="presOf" srcId="{E2DC3244-DAD2-9D4C-A018-8A8B976DD049}" destId="{B0876E2E-024F-E840-B429-8A6DDBD3C0B7}" srcOrd="0" destOrd="0" presId="urn:microsoft.com/office/officeart/2005/8/layout/balance1"/>
    <dgm:cxn modelId="{F890A8EE-1684-1449-A7B9-B216AD8D92FD}" type="presOf" srcId="{AD6ED04A-891F-AF4E-8937-6061FB7A3F54}" destId="{E023CDB2-16FA-3B49-BF46-F81510603726}" srcOrd="0" destOrd="0" presId="urn:microsoft.com/office/officeart/2005/8/layout/balance1"/>
    <dgm:cxn modelId="{D416D413-81EB-FF47-8DEF-43AEEF53A208}" srcId="{E2DC3244-DAD2-9D4C-A018-8A8B976DD049}" destId="{3C816CD3-56A3-7A4B-BCEB-CD66601F67AC}" srcOrd="1" destOrd="0" parTransId="{CFC117F8-B61C-AB42-9A8C-92D213E7A327}" sibTransId="{247550A5-0F5A-E64C-A14B-5586AAD92809}"/>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Multiple Applications</a:t>
          </a:r>
          <a:endParaRPr lang="en-US" sz="2300" kern="1200" dirty="0"/>
        </a:p>
      </dsp:txBody>
      <dsp:txXfrm>
        <a:off x="0" y="342906"/>
        <a:ext cx="2232273" cy="1116136"/>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invented to allow processing time to be shared among active applications</a:t>
          </a:r>
        </a:p>
      </dsp:txBody>
      <dsp:txXfrm>
        <a:off x="380993" y="1638305"/>
        <a:ext cx="2185216" cy="1406387"/>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Structured Applications</a:t>
          </a:r>
        </a:p>
      </dsp:txBody>
      <dsp:txXfrm>
        <a:off x="2792384" y="847120"/>
        <a:ext cx="2232273" cy="1116136"/>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extension of modular design and structured programming</a:t>
          </a:r>
        </a:p>
      </dsp:txBody>
      <dsp:txXfrm>
        <a:off x="3238839" y="2242291"/>
        <a:ext cx="2060209" cy="1401733"/>
      </dsp:txXfrm>
    </dsp:sp>
    <dsp:sp modelId="{AB58CB0B-9A79-FB46-B44A-123C202FA944}">
      <dsp:nvSpPr>
        <dsp:cNvPr id="0" name=""/>
        <dsp:cNvSpPr/>
      </dsp:nvSpPr>
      <dsp:spPr>
        <a:xfrm>
          <a:off x="5791197" y="1409698"/>
          <a:ext cx="2232273" cy="1116136"/>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Operating System Structure</a:t>
          </a:r>
        </a:p>
      </dsp:txBody>
      <dsp:txXfrm>
        <a:off x="5791197" y="1409698"/>
        <a:ext cx="2232273" cy="1116136"/>
      </dsp:txXfrm>
    </dsp:sp>
    <dsp:sp modelId="{43D5D9E6-EF4D-F346-B286-0A0EDC9D6387}">
      <dsp:nvSpPr>
        <dsp:cNvPr id="0" name=""/>
        <dsp:cNvSpPr/>
      </dsp:nvSpPr>
      <dsp:spPr>
        <a:xfrm>
          <a:off x="5968705" y="2525834"/>
          <a:ext cx="91440" cy="1261133"/>
        </a:xfrm>
        <a:custGeom>
          <a:avLst/>
          <a:gdLst/>
          <a:ahLst/>
          <a:cxnLst/>
          <a:rect l="0" t="0" r="0" b="0"/>
          <a:pathLst>
            <a:path>
              <a:moveTo>
                <a:pt x="45720" y="0"/>
              </a:moveTo>
              <a:lnTo>
                <a:pt x="45720" y="1261133"/>
              </a:lnTo>
              <a:lnTo>
                <a:pt x="62518" y="1261133"/>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t>OS themselves implemented as a set of processes or threads</a:t>
          </a:r>
        </a:p>
      </dsp:txBody>
      <dsp:txXfrm>
        <a:off x="6031223" y="3086101"/>
        <a:ext cx="2045976" cy="1401733"/>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4FC4253-C5DD-2F40-AF14-A6F8E87BF8EB}">
      <dsp:nvSpPr>
        <dsp:cNvPr id="0" name=""/>
        <dsp:cNvSpPr/>
      </dsp:nvSpPr>
      <dsp:spPr>
        <a:xfrm>
          <a:off x="0" y="369449"/>
          <a:ext cx="8077200" cy="2646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sender continues on but receiver is blocked until the requested message arrives</a:t>
          </a:r>
          <a:endParaRPr lang="en-US" sz="2000" kern="1200" dirty="0"/>
        </a:p>
        <a:p>
          <a:pPr marL="228600" lvl="1" indent="-228600" algn="l" defTabSz="889000" rtl="0">
            <a:lnSpc>
              <a:spcPct val="90000"/>
            </a:lnSpc>
            <a:spcBef>
              <a:spcPct val="0"/>
            </a:spcBef>
            <a:spcAft>
              <a:spcPct val="15000"/>
            </a:spcAft>
            <a:buChar char="••"/>
          </a:pPr>
          <a:r>
            <a:rPr lang="en-US" sz="2000" kern="1200" dirty="0" smtClean="0"/>
            <a:t>most useful combination</a:t>
          </a:r>
          <a:endParaRPr lang="en-US" sz="2000" kern="1200" dirty="0"/>
        </a:p>
        <a:p>
          <a:pPr marL="228600" lvl="1" indent="-228600" algn="l" defTabSz="889000" rtl="0">
            <a:lnSpc>
              <a:spcPct val="90000"/>
            </a:lnSpc>
            <a:spcBef>
              <a:spcPct val="0"/>
            </a:spcBef>
            <a:spcAft>
              <a:spcPct val="15000"/>
            </a:spcAft>
            <a:buChar char="••"/>
          </a:pPr>
          <a:r>
            <a:rPr lang="en-US" sz="2000" kern="1200" dirty="0" smtClean="0"/>
            <a:t>sends one or more messages to a variety of destinations as quickly as possible</a:t>
          </a:r>
          <a:endParaRPr lang="en-US" sz="2000" kern="1200" dirty="0"/>
        </a:p>
        <a:p>
          <a:pPr marL="228600" lvl="1" indent="-228600" algn="l" defTabSz="889000" rtl="0">
            <a:lnSpc>
              <a:spcPct val="90000"/>
            </a:lnSpc>
            <a:spcBef>
              <a:spcPct val="0"/>
            </a:spcBef>
            <a:spcAft>
              <a:spcPct val="15000"/>
            </a:spcAft>
            <a:buChar char="••"/>
          </a:pPr>
          <a:r>
            <a:rPr lang="en-US" sz="2000" kern="1200" dirty="0" smtClean="0"/>
            <a:t>example -- a service process that exists to provide a service or resource to other processes</a:t>
          </a:r>
          <a:endParaRPr lang="en-US" sz="2000" kern="1200" dirty="0"/>
        </a:p>
      </dsp:txBody>
      <dsp:txXfrm>
        <a:off x="0" y="369449"/>
        <a:ext cx="8077200" cy="2646000"/>
      </dsp:txXfrm>
    </dsp:sp>
    <dsp:sp modelId="{7C0D2C5B-322D-9045-B418-FF8D3F881A30}">
      <dsp:nvSpPr>
        <dsp:cNvPr id="0" name=""/>
        <dsp:cNvSpPr/>
      </dsp:nvSpPr>
      <dsp:spPr>
        <a:xfrm>
          <a:off x="403860" y="74249"/>
          <a:ext cx="5654040" cy="5904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blocking receive</a:t>
          </a:r>
          <a:endParaRPr lang="en-US" sz="2400" kern="1200" dirty="0"/>
        </a:p>
      </dsp:txBody>
      <dsp:txXfrm>
        <a:off x="403860" y="74249"/>
        <a:ext cx="5654040" cy="590400"/>
      </dsp:txXfrm>
    </dsp:sp>
    <dsp:sp modelId="{A84F03E2-F9EA-C94D-AD93-13923F0055A8}">
      <dsp:nvSpPr>
        <dsp:cNvPr id="0" name=""/>
        <dsp:cNvSpPr/>
      </dsp:nvSpPr>
      <dsp:spPr>
        <a:xfrm>
          <a:off x="0" y="3418650"/>
          <a:ext cx="8077200" cy="850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neither party is required to wait</a:t>
          </a:r>
          <a:endParaRPr lang="en-US" sz="2000" kern="1200" dirty="0"/>
        </a:p>
      </dsp:txBody>
      <dsp:txXfrm>
        <a:off x="0" y="3418650"/>
        <a:ext cx="8077200" cy="850500"/>
      </dsp:txXfrm>
    </dsp:sp>
    <dsp:sp modelId="{FB5D3142-9F1C-A94D-A8A6-48AF5D364BD5}">
      <dsp:nvSpPr>
        <dsp:cNvPr id="0" name=""/>
        <dsp:cNvSpPr/>
      </dsp:nvSpPr>
      <dsp:spPr>
        <a:xfrm>
          <a:off x="403860" y="3123450"/>
          <a:ext cx="6187442" cy="5904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a:t>
          </a:r>
          <a:r>
            <a:rPr lang="en-US" sz="2400" kern="1200" dirty="0" err="1" smtClean="0"/>
            <a:t>nonblocking</a:t>
          </a:r>
          <a:r>
            <a:rPr lang="en-US" sz="2400" kern="1200" dirty="0" smtClean="0"/>
            <a:t> receive</a:t>
          </a:r>
          <a:endParaRPr lang="en-US" sz="2400" kern="1200" dirty="0"/>
        </a:p>
      </dsp:txBody>
      <dsp:txXfrm>
        <a:off x="403860" y="3123450"/>
        <a:ext cx="6187442" cy="590400"/>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B5FB369-8671-004A-BE5D-38525B638D11}">
      <dsp:nvSpPr>
        <dsp:cNvPr id="0" name=""/>
        <dsp:cNvSpPr/>
      </dsp:nvSpPr>
      <dsp:spPr>
        <a:xfrm>
          <a:off x="974154" y="744"/>
          <a:ext cx="2918519" cy="175111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Direct addressing</a:t>
          </a:r>
          <a:endParaRPr lang="en-US" sz="4500" kern="1200" dirty="0"/>
        </a:p>
      </dsp:txBody>
      <dsp:txXfrm>
        <a:off x="974154" y="744"/>
        <a:ext cx="2918519" cy="1751111"/>
      </dsp:txXfrm>
    </dsp:sp>
    <dsp:sp modelId="{AE4CBB04-19C2-F24F-B25B-9E2E283ED7DC}">
      <dsp:nvSpPr>
        <dsp:cNvPr id="0" name=""/>
        <dsp:cNvSpPr/>
      </dsp:nvSpPr>
      <dsp:spPr>
        <a:xfrm>
          <a:off x="4184525" y="744"/>
          <a:ext cx="2918519" cy="1751111"/>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Indirect addressing</a:t>
          </a:r>
        </a:p>
      </dsp:txBody>
      <dsp:txXfrm>
        <a:off x="4184525" y="744"/>
        <a:ext cx="2918519" cy="1751111"/>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Messages </a:t>
          </a:r>
          <a:r>
            <a:rPr lang="en-US" sz="1800" kern="1200" dirty="0" smtClean="0"/>
            <a:t>are sent to a shared data structure consisting of queues that can temporarily hold messages</a:t>
          </a:r>
          <a:endParaRPr lang="en-US" sz="1800" kern="1200" dirty="0"/>
        </a:p>
      </dsp:txBody>
      <dsp:txXfrm>
        <a:off x="209483" y="2291"/>
        <a:ext cx="2899743" cy="148418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326907" y="437651"/>
        <a:ext cx="524410" cy="613461"/>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Queues are referred to as </a:t>
          </a:r>
          <a:r>
            <a:rPr lang="en-US" sz="2300" i="1" kern="1200" dirty="0" smtClean="0"/>
            <a:t>mailboxes</a:t>
          </a:r>
          <a:endParaRPr lang="en-US" sz="2300" i="1" kern="1200" dirty="0"/>
        </a:p>
      </dsp:txBody>
      <dsp:txXfrm>
        <a:off x="4098681" y="2291"/>
        <a:ext cx="2473635" cy="148418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5002776" y="1659627"/>
        <a:ext cx="525272" cy="613461"/>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One </a:t>
          </a:r>
          <a:r>
            <a:rPr lang="en-US" sz="1800" kern="1200" dirty="0" smtClean="0"/>
            <a:t>process sends a message to the mailbox and the other process picks up the message from the mailbox</a:t>
          </a:r>
          <a:endParaRPr lang="en-US" sz="1800" kern="1200" dirty="0"/>
        </a:p>
      </dsp:txBody>
      <dsp:txXfrm>
        <a:off x="3814930" y="2475927"/>
        <a:ext cx="2757385" cy="148418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3072840" y="2911286"/>
        <a:ext cx="524410" cy="613461"/>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Allows </a:t>
          </a:r>
          <a:r>
            <a:rPr lang="en-US" sz="2300" kern="1200" dirty="0" smtClean="0"/>
            <a:t>for greater flexibility in the use of messages</a:t>
          </a:r>
          <a:endParaRPr lang="en-US" sz="2300" kern="1200" dirty="0"/>
        </a:p>
      </dsp:txBody>
      <dsp:txXfrm>
        <a:off x="351841" y="2475927"/>
        <a:ext cx="2473635" cy="1484181"/>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E18EEA1-4D9D-BA40-A54F-EBBF600C1F0D}">
      <dsp:nvSpPr>
        <dsp:cNvPr id="0" name=""/>
        <dsp:cNvSpPr/>
      </dsp:nvSpPr>
      <dsp:spPr>
        <a:xfrm flipH="1">
          <a:off x="457230" y="74073"/>
          <a:ext cx="1828836" cy="710665"/>
        </a:xfrm>
        <a:prstGeom prst="roundRect">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NZ" sz="2800" b="1" i="0" kern="1200" dirty="0" smtClean="0">
              <a:solidFill>
                <a:schemeClr val="tx2">
                  <a:lumMod val="75000"/>
                </a:schemeClr>
              </a:solidFill>
            </a:rPr>
            <a:t>Messages</a:t>
          </a:r>
          <a:endParaRPr lang="en-US" sz="2800" b="1" i="0" kern="1200" dirty="0">
            <a:solidFill>
              <a:schemeClr val="tx2">
                <a:lumMod val="75000"/>
              </a:schemeClr>
            </a:solidFill>
          </a:endParaRPr>
        </a:p>
      </dsp:txBody>
      <dsp:txXfrm flipH="1">
        <a:off x="457230" y="74073"/>
        <a:ext cx="1828836" cy="710665"/>
      </dsp:txXfrm>
    </dsp:sp>
    <dsp:sp modelId="{1AA0D145-BAF9-AB45-9218-5222637AD0A7}">
      <dsp:nvSpPr>
        <dsp:cNvPr id="0" name=""/>
        <dsp:cNvSpPr/>
      </dsp:nvSpPr>
      <dsp:spPr>
        <a:xfrm>
          <a:off x="457273" y="800129"/>
          <a:ext cx="8077126" cy="628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smtClean="0"/>
            <a:t>Useful for the enforcement of mutual exclusion discipline</a:t>
          </a:r>
          <a:endParaRPr lang="en-US" sz="2000" kern="1200" dirty="0"/>
        </a:p>
      </dsp:txBody>
      <dsp:txXfrm>
        <a:off x="457273" y="800129"/>
        <a:ext cx="8077126" cy="628665"/>
      </dsp:txXfrm>
    </dsp:sp>
    <dsp:sp modelId="{39F79FF8-618D-3D47-BEF9-9B29B6C3E2C8}">
      <dsp:nvSpPr>
        <dsp:cNvPr id="0" name=""/>
        <dsp:cNvSpPr/>
      </dsp:nvSpPr>
      <dsp:spPr>
        <a:xfrm>
          <a:off x="457230" y="1153487"/>
          <a:ext cx="5029065" cy="710665"/>
        </a:xfrm>
        <a:prstGeom prst="roundRect">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NZ" sz="2800" b="1" i="0" kern="1200" dirty="0" smtClean="0">
              <a:solidFill>
                <a:schemeClr val="accent2">
                  <a:lumMod val="50000"/>
                </a:schemeClr>
              </a:solidFill>
            </a:rPr>
            <a:t>Operating system themes are:</a:t>
          </a:r>
          <a:endParaRPr lang="en-US" sz="2800" b="1" i="0" kern="1200" dirty="0">
            <a:solidFill>
              <a:schemeClr val="accent2">
                <a:lumMod val="50000"/>
              </a:schemeClr>
            </a:solidFill>
          </a:endParaRPr>
        </a:p>
      </dsp:txBody>
      <dsp:txXfrm>
        <a:off x="457230" y="1153487"/>
        <a:ext cx="5029065" cy="710665"/>
      </dsp:txXfrm>
    </dsp:sp>
    <dsp:sp modelId="{B7BA34D4-2F33-CC43-9DC0-E08261428011}">
      <dsp:nvSpPr>
        <dsp:cNvPr id="0" name=""/>
        <dsp:cNvSpPr/>
      </dsp:nvSpPr>
      <dsp:spPr>
        <a:xfrm>
          <a:off x="457187" y="1883827"/>
          <a:ext cx="8077212" cy="108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NZ" sz="2000" kern="1200" dirty="0" smtClean="0"/>
            <a:t>Multiprogramming</a:t>
          </a:r>
          <a:r>
            <a:rPr lang="en-NZ" sz="2000" kern="1200" dirty="0" smtClean="0"/>
            <a:t>, multiprocessing, distributed processing</a:t>
          </a:r>
        </a:p>
        <a:p>
          <a:pPr marL="228600" lvl="1" indent="-228600" algn="l" defTabSz="889000">
            <a:lnSpc>
              <a:spcPct val="90000"/>
            </a:lnSpc>
            <a:spcBef>
              <a:spcPct val="0"/>
            </a:spcBef>
            <a:spcAft>
              <a:spcPct val="20000"/>
            </a:spcAft>
            <a:buChar char="••"/>
          </a:pPr>
          <a:r>
            <a:rPr lang="en-NZ" sz="2000" kern="1200" dirty="0" smtClean="0"/>
            <a:t>Fundamental </a:t>
          </a:r>
          <a:r>
            <a:rPr lang="en-NZ" sz="2000" kern="1200" dirty="0" smtClean="0"/>
            <a:t>to these themes is concurrency</a:t>
          </a:r>
        </a:p>
        <a:p>
          <a:pPr marL="457200" lvl="2" indent="-228600" algn="l" defTabSz="889000">
            <a:lnSpc>
              <a:spcPct val="90000"/>
            </a:lnSpc>
            <a:spcBef>
              <a:spcPct val="0"/>
            </a:spcBef>
            <a:spcAft>
              <a:spcPct val="20000"/>
            </a:spcAft>
            <a:buChar char="••"/>
          </a:pPr>
          <a:r>
            <a:rPr lang="en-NZ" sz="2000" kern="1200" dirty="0" smtClean="0"/>
            <a:t>issues </a:t>
          </a:r>
          <a:r>
            <a:rPr lang="en-NZ" sz="2000" kern="1200" dirty="0" smtClean="0"/>
            <a:t>of conflict resolution and cooperation arise</a:t>
          </a:r>
        </a:p>
      </dsp:txBody>
      <dsp:txXfrm>
        <a:off x="457187" y="1883827"/>
        <a:ext cx="8077212" cy="1088462"/>
      </dsp:txXfrm>
    </dsp:sp>
    <dsp:sp modelId="{678A52E5-79C0-6C43-9579-B04BA001439B}">
      <dsp:nvSpPr>
        <dsp:cNvPr id="0" name=""/>
        <dsp:cNvSpPr/>
      </dsp:nvSpPr>
      <dsp:spPr>
        <a:xfrm>
          <a:off x="533399" y="2854745"/>
          <a:ext cx="3962351" cy="592360"/>
        </a:xfrm>
        <a:prstGeom prst="roundRect">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NZ" sz="2800" b="1" i="0" kern="1200" dirty="0" smtClean="0">
              <a:solidFill>
                <a:schemeClr val="tx2">
                  <a:lumMod val="75000"/>
                </a:schemeClr>
              </a:solidFill>
            </a:rPr>
            <a:t>Mutual Exclusion</a:t>
          </a:r>
          <a:endParaRPr lang="en-US" sz="2800" b="1" i="0" kern="1200" dirty="0">
            <a:solidFill>
              <a:schemeClr val="tx2">
                <a:lumMod val="75000"/>
              </a:schemeClr>
            </a:solidFill>
          </a:endParaRPr>
        </a:p>
      </dsp:txBody>
      <dsp:txXfrm>
        <a:off x="533399" y="2854745"/>
        <a:ext cx="3962351" cy="592360"/>
      </dsp:txXfrm>
    </dsp:sp>
    <dsp:sp modelId="{C0B86D96-1539-9C44-B5AE-C49128619FD3}">
      <dsp:nvSpPr>
        <dsp:cNvPr id="0" name=""/>
        <dsp:cNvSpPr/>
      </dsp:nvSpPr>
      <dsp:spPr>
        <a:xfrm>
          <a:off x="533442" y="3428998"/>
          <a:ext cx="7772363" cy="144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NZ" sz="2000" kern="1200" dirty="0" smtClean="0"/>
            <a:t>Condition </a:t>
          </a:r>
          <a:r>
            <a:rPr lang="en-NZ" sz="2000" kern="1200" dirty="0" smtClean="0"/>
            <a:t>in which there is a set of </a:t>
          </a:r>
          <a:r>
            <a:rPr lang="en-NZ" sz="2000" kern="1200" smtClean="0"/>
            <a:t>concurrent </a:t>
          </a:r>
          <a:r>
            <a:rPr lang="en-NZ" sz="2000" kern="1200" smtClean="0"/>
            <a:t>processes, </a:t>
          </a:r>
          <a:r>
            <a:rPr lang="en-NZ" sz="2000" kern="1200" dirty="0" smtClean="0"/>
            <a:t>only one of which is able to access a given resource or perform a given function at any time</a:t>
          </a:r>
        </a:p>
        <a:p>
          <a:pPr marL="228600" lvl="1" indent="-228600" algn="l" defTabSz="889000">
            <a:lnSpc>
              <a:spcPct val="90000"/>
            </a:lnSpc>
            <a:spcBef>
              <a:spcPct val="0"/>
            </a:spcBef>
            <a:spcAft>
              <a:spcPct val="20000"/>
            </a:spcAft>
            <a:buChar char="••"/>
          </a:pPr>
          <a:r>
            <a:rPr lang="en-NZ" sz="2000" kern="1200" dirty="0" smtClean="0"/>
            <a:t>One </a:t>
          </a:r>
          <a:r>
            <a:rPr lang="en-NZ" sz="2000" kern="1200" dirty="0" smtClean="0"/>
            <a:t>approach involves the use of special purpose machine instructions</a:t>
          </a:r>
        </a:p>
      </dsp:txBody>
      <dsp:txXfrm>
        <a:off x="533442" y="3428998"/>
        <a:ext cx="7772363" cy="1444588"/>
      </dsp:txXfrm>
    </dsp:sp>
    <dsp:sp modelId="{29787D3B-95CE-FA4A-AD8A-DC21D51C0619}">
      <dsp:nvSpPr>
        <dsp:cNvPr id="0" name=""/>
        <dsp:cNvSpPr/>
      </dsp:nvSpPr>
      <dsp:spPr>
        <a:xfrm>
          <a:off x="533400" y="4987547"/>
          <a:ext cx="3047975" cy="624461"/>
        </a:xfrm>
        <a:prstGeom prst="roundRect">
          <a:avLst/>
        </a:prstGeom>
        <a:blipFill rotWithShape="0">
          <a:blip xmlns:r="http://schemas.openxmlformats.org/officeDocument/2006/relationships" r:embed="rId1"/>
          <a:tile tx="0" ty="0" sx="100000" sy="100000" flip="none" algn="tl"/>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NZ" sz="2800" b="1" i="0" kern="1200" dirty="0" smtClean="0">
              <a:solidFill>
                <a:schemeClr val="accent2">
                  <a:lumMod val="50000"/>
                </a:schemeClr>
              </a:solidFill>
            </a:rPr>
            <a:t>Semaphores</a:t>
          </a:r>
        </a:p>
      </dsp:txBody>
      <dsp:txXfrm>
        <a:off x="533400" y="4987547"/>
        <a:ext cx="3047975" cy="624461"/>
      </dsp:txXfrm>
    </dsp:sp>
    <dsp:sp modelId="{374ABFB9-0798-1149-9B46-963B5940BD3B}">
      <dsp:nvSpPr>
        <dsp:cNvPr id="0" name=""/>
        <dsp:cNvSpPr/>
      </dsp:nvSpPr>
      <dsp:spPr>
        <a:xfrm>
          <a:off x="609697" y="5638803"/>
          <a:ext cx="7924702" cy="628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NZ" sz="2000" kern="1200" dirty="0" smtClean="0"/>
            <a:t>Used for signaling among processes and can be readily used to enforce a mutual exclusion discipline</a:t>
          </a:r>
        </a:p>
      </dsp:txBody>
      <dsp:txXfrm>
        <a:off x="609697" y="5638803"/>
        <a:ext cx="7924702" cy="62866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562FE9C-C5FA-5E46-ADCD-3ECA6CAD0E03}">
      <dsp:nvSpPr>
        <dsp:cNvPr id="0" name=""/>
        <dsp:cNvSpPr/>
      </dsp:nvSpPr>
      <dsp:spPr>
        <a:xfrm>
          <a:off x="225392" y="0"/>
          <a:ext cx="6861194" cy="1079606"/>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t>In the case of competing processes three control problems must be faced:</a:t>
          </a:r>
          <a:endParaRPr lang="en-US" sz="2800" kern="1200" dirty="0"/>
        </a:p>
      </dsp:txBody>
      <dsp:txXfrm>
        <a:off x="225392" y="0"/>
        <a:ext cx="6861194" cy="1079606"/>
      </dsp:txXfrm>
    </dsp:sp>
    <dsp:sp modelId="{6A7F9969-6F05-5F41-88FE-250A770AADDF}">
      <dsp:nvSpPr>
        <dsp:cNvPr id="0" name=""/>
        <dsp:cNvSpPr/>
      </dsp:nvSpPr>
      <dsp:spPr>
        <a:xfrm>
          <a:off x="0" y="1080534"/>
          <a:ext cx="7162800" cy="171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19" tIns="35560" rIns="199136" bIns="35560" numCol="1" spcCol="1270" anchor="t" anchorCtr="0">
          <a:noAutofit/>
        </a:bodyPr>
        <a:lstStyle/>
        <a:p>
          <a:pPr marL="171450" lvl="1" indent="0" algn="l" defTabSz="711200">
            <a:lnSpc>
              <a:spcPct val="90000"/>
            </a:lnSpc>
            <a:spcBef>
              <a:spcPct val="0"/>
            </a:spcBef>
            <a:spcAft>
              <a:spcPct val="20000"/>
            </a:spcAft>
            <a:buChar char="••"/>
          </a:pPr>
          <a:endParaRPr lang="en-US" sz="1600" kern="1200" dirty="0" smtClean="0"/>
        </a:p>
        <a:p>
          <a:pPr marL="514350" lvl="2" indent="744538" algn="l" defTabSz="1244600">
            <a:lnSpc>
              <a:spcPct val="90000"/>
            </a:lnSpc>
            <a:spcBef>
              <a:spcPct val="0"/>
            </a:spcBef>
            <a:spcAft>
              <a:spcPct val="20000"/>
            </a:spcAft>
            <a:buChar char="••"/>
          </a:pPr>
          <a:r>
            <a:rPr lang="en-US" sz="2800" b="1" i="0" kern="1200" dirty="0" smtClean="0">
              <a:solidFill>
                <a:schemeClr val="accent3">
                  <a:lumMod val="50000"/>
                </a:schemeClr>
              </a:solidFill>
            </a:rPr>
            <a:t>   the </a:t>
          </a:r>
          <a:r>
            <a:rPr lang="en-US" sz="2800" b="1" i="0" kern="1200" dirty="0" smtClean="0">
              <a:solidFill>
                <a:schemeClr val="accent3">
                  <a:lumMod val="50000"/>
                </a:schemeClr>
              </a:solidFill>
            </a:rPr>
            <a:t>need for mutual exclusion</a:t>
          </a:r>
        </a:p>
        <a:p>
          <a:pPr marL="514350" lvl="3" indent="744538" algn="l" defTabSz="1244600">
            <a:lnSpc>
              <a:spcPct val="90000"/>
            </a:lnSpc>
            <a:spcBef>
              <a:spcPct val="0"/>
            </a:spcBef>
            <a:spcAft>
              <a:spcPct val="20000"/>
            </a:spcAft>
            <a:buChar char="••"/>
          </a:pPr>
          <a:r>
            <a:rPr lang="en-US" sz="2800" b="1" i="0" kern="1200" dirty="0" smtClean="0">
              <a:solidFill>
                <a:schemeClr val="accent3">
                  <a:lumMod val="50000"/>
                </a:schemeClr>
              </a:solidFill>
            </a:rPr>
            <a:t>   deadlock</a:t>
          </a:r>
          <a:endParaRPr lang="en-US" sz="2800" b="1" i="0" kern="1200" dirty="0" smtClean="0">
            <a:solidFill>
              <a:schemeClr val="accent3">
                <a:lumMod val="50000"/>
              </a:schemeClr>
            </a:solidFill>
          </a:endParaRPr>
        </a:p>
        <a:p>
          <a:pPr marL="685800" lvl="4" indent="573088" algn="l" defTabSz="1244600">
            <a:lnSpc>
              <a:spcPct val="90000"/>
            </a:lnSpc>
            <a:spcBef>
              <a:spcPct val="0"/>
            </a:spcBef>
            <a:spcAft>
              <a:spcPct val="20000"/>
            </a:spcAft>
            <a:buChar char="••"/>
          </a:pPr>
          <a:r>
            <a:rPr lang="en-US" sz="2800" b="1" i="0" kern="1200" dirty="0" smtClean="0">
              <a:solidFill>
                <a:schemeClr val="accent3">
                  <a:lumMod val="50000"/>
                </a:schemeClr>
              </a:solidFill>
            </a:rPr>
            <a:t>   starvation</a:t>
          </a:r>
          <a:endParaRPr lang="en-US" sz="2800" b="1" i="0" kern="1200" dirty="0" smtClean="0">
            <a:solidFill>
              <a:schemeClr val="accent3">
                <a:lumMod val="50000"/>
              </a:schemeClr>
            </a:solidFill>
          </a:endParaRPr>
        </a:p>
      </dsp:txBody>
      <dsp:txXfrm>
        <a:off x="0" y="1080534"/>
        <a:ext cx="7162800" cy="171253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922F58D-B635-F14D-A7B0-F6371807DE43}">
      <dsp:nvSpPr>
        <dsp:cNvPr id="0" name=""/>
        <dsp:cNvSpPr/>
      </dsp:nvSpPr>
      <dsp:spPr>
        <a:xfrm>
          <a:off x="4419593" y="228600"/>
          <a:ext cx="3364185" cy="2018511"/>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t>There is no way to inspect or manipulate semaphores other than these three operations</a:t>
          </a:r>
          <a:endParaRPr lang="en-US" sz="2400" kern="1200" dirty="0"/>
        </a:p>
      </dsp:txBody>
      <dsp:txXfrm>
        <a:off x="4419593" y="228600"/>
        <a:ext cx="3364185" cy="2018511"/>
      </dsp:txXfrm>
    </dsp:sp>
    <dsp:sp modelId="{2F146ECA-E547-3B4A-A33E-83CC028577F2}">
      <dsp:nvSpPr>
        <dsp:cNvPr id="0" name=""/>
        <dsp:cNvSpPr/>
      </dsp:nvSpPr>
      <dsp:spPr>
        <a:xfrm>
          <a:off x="3715242" y="820696"/>
          <a:ext cx="478597" cy="834317"/>
        </a:xfrm>
        <a:prstGeom prst="rightArrow">
          <a:avLst>
            <a:gd name="adj1" fmla="val 60000"/>
            <a:gd name="adj2" fmla="val 50000"/>
          </a:avLst>
        </a:prstGeom>
        <a:solidFill>
          <a:schemeClr val="bg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715242" y="820696"/>
        <a:ext cx="478597" cy="834317"/>
      </dsp:txXfrm>
    </dsp:sp>
    <dsp:sp modelId="{536CC010-3CA8-CD44-BED7-E2E67E4A6B14}">
      <dsp:nvSpPr>
        <dsp:cNvPr id="0" name=""/>
        <dsp:cNvSpPr/>
      </dsp:nvSpPr>
      <dsp:spPr>
        <a:xfrm>
          <a:off x="152394" y="228600"/>
          <a:ext cx="3364185" cy="20185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NZ" sz="2400" kern="1200" dirty="0" smtClean="0"/>
            <a:t>A variable that has an integer value upon which only three operations are defined: </a:t>
          </a:r>
          <a:endParaRPr lang="en-US" sz="2400" kern="1200" dirty="0"/>
        </a:p>
      </dsp:txBody>
      <dsp:txXfrm>
        <a:off x="152394" y="228600"/>
        <a:ext cx="3364185" cy="201851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9BA5E69-E325-F142-A0D4-B743109408EA}">
      <dsp:nvSpPr>
        <dsp:cNvPr id="0" name=""/>
        <dsp:cNvSpPr/>
      </dsp:nvSpPr>
      <dsp:spPr>
        <a:xfrm rot="16200000">
          <a:off x="-550467" y="634016"/>
          <a:ext cx="3840163" cy="2572129"/>
        </a:xfrm>
        <a:prstGeom prst="flowChartManualOperation">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lvl="0" algn="ctr" defTabSz="889000" rtl="0">
            <a:lnSpc>
              <a:spcPct val="90000"/>
            </a:lnSpc>
            <a:spcBef>
              <a:spcPct val="0"/>
            </a:spcBef>
            <a:spcAft>
              <a:spcPct val="35000"/>
            </a:spcAft>
          </a:pPr>
          <a:r>
            <a:rPr lang="en-US" sz="2000" kern="1200" dirty="0" smtClean="0"/>
            <a:t>There is no way to know before a process decrements a semaphore whether it will block or not</a:t>
          </a:r>
          <a:endParaRPr lang="en-US" sz="2000" kern="1200" dirty="0"/>
        </a:p>
      </dsp:txBody>
      <dsp:txXfrm rot="16200000">
        <a:off x="-550467" y="634016"/>
        <a:ext cx="3840163" cy="2572129"/>
      </dsp:txXfrm>
    </dsp:sp>
    <dsp:sp modelId="{49FA2FAC-FF0C-C14A-8048-646F866CB8A7}">
      <dsp:nvSpPr>
        <dsp:cNvPr id="0" name=""/>
        <dsp:cNvSpPr/>
      </dsp:nvSpPr>
      <dsp:spPr>
        <a:xfrm rot="16200000">
          <a:off x="2132012" y="634016"/>
          <a:ext cx="3840163" cy="2572129"/>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lvl="0" algn="ctr" defTabSz="889000" rtl="0">
            <a:lnSpc>
              <a:spcPct val="90000"/>
            </a:lnSpc>
            <a:spcBef>
              <a:spcPct val="0"/>
            </a:spcBef>
            <a:spcAft>
              <a:spcPct val="35000"/>
            </a:spcAft>
          </a:pPr>
          <a:r>
            <a:rPr lang="en-US" sz="2000" kern="1200" dirty="0" smtClean="0"/>
            <a:t>There is no way to know which process will continue immediately on a </a:t>
          </a:r>
          <a:r>
            <a:rPr lang="en-US" sz="2000" kern="1200" dirty="0" err="1" smtClean="0"/>
            <a:t>uniprocessor</a:t>
          </a:r>
          <a:r>
            <a:rPr lang="en-US" sz="2000" kern="1200" dirty="0" smtClean="0"/>
            <a:t> system when two processes are running concurrently</a:t>
          </a:r>
          <a:endParaRPr lang="en-US" sz="2000" kern="1200" dirty="0"/>
        </a:p>
      </dsp:txBody>
      <dsp:txXfrm rot="16200000">
        <a:off x="2132012" y="634016"/>
        <a:ext cx="3840163" cy="2572129"/>
      </dsp:txXfrm>
    </dsp:sp>
    <dsp:sp modelId="{9BE6FA6B-34B4-C242-82E5-DC5F191FF1E9}">
      <dsp:nvSpPr>
        <dsp:cNvPr id="0" name=""/>
        <dsp:cNvSpPr/>
      </dsp:nvSpPr>
      <dsp:spPr>
        <a:xfrm rot="16200000">
          <a:off x="4897051" y="634016"/>
          <a:ext cx="3840163" cy="2572129"/>
        </a:xfrm>
        <a:prstGeom prst="flowChartManualOperation">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9315" bIns="0" numCol="1" spcCol="1270" anchor="ctr" anchorCtr="0">
          <a:noAutofit/>
        </a:bodyPr>
        <a:lstStyle/>
        <a:p>
          <a:pPr lvl="0" algn="ctr" defTabSz="889000" rtl="0">
            <a:lnSpc>
              <a:spcPct val="90000"/>
            </a:lnSpc>
            <a:spcBef>
              <a:spcPct val="0"/>
            </a:spcBef>
            <a:spcAft>
              <a:spcPct val="35000"/>
            </a:spcAft>
          </a:pPr>
          <a:r>
            <a:rPr lang="en-US" sz="2000" kern="1200" dirty="0" smtClean="0"/>
            <a:t>You don’t know whether another process is waiting so the number of unblocked processes may be zero or one</a:t>
          </a:r>
          <a:endParaRPr lang="en-US" sz="2000" kern="1200" dirty="0"/>
        </a:p>
      </dsp:txBody>
      <dsp:txXfrm rot="16200000">
        <a:off x="4897051" y="634016"/>
        <a:ext cx="3840163" cy="257212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C4B5A1A-5870-5C40-8ADE-32EFF8546961}">
      <dsp:nvSpPr>
        <dsp:cNvPr id="0" name=""/>
        <dsp:cNvSpPr/>
      </dsp:nvSpPr>
      <dsp:spPr>
        <a:xfrm>
          <a:off x="0" y="399099"/>
          <a:ext cx="8229600"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smtClean="0"/>
            <a:t>the process that has been blocked the longest is released from the queue first (FIFO)</a:t>
          </a:r>
        </a:p>
      </dsp:txBody>
      <dsp:txXfrm>
        <a:off x="0" y="399099"/>
        <a:ext cx="8229600" cy="1304100"/>
      </dsp:txXfrm>
    </dsp:sp>
    <dsp:sp modelId="{DD1D9237-EB74-E84E-AC7E-51428224DD48}">
      <dsp:nvSpPr>
        <dsp:cNvPr id="0" name=""/>
        <dsp:cNvSpPr/>
      </dsp:nvSpPr>
      <dsp:spPr>
        <a:xfrm>
          <a:off x="411480" y="59619"/>
          <a:ext cx="5760720" cy="6789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Strong Semaphores</a:t>
          </a:r>
          <a:r>
            <a:rPr lang="en-NZ" sz="2800" kern="1200" dirty="0" smtClean="0"/>
            <a:t> </a:t>
          </a:r>
          <a:endParaRPr lang="en-US" sz="2800" kern="1200" dirty="0"/>
        </a:p>
      </dsp:txBody>
      <dsp:txXfrm>
        <a:off x="411480" y="59619"/>
        <a:ext cx="5760720" cy="678960"/>
      </dsp:txXfrm>
    </dsp:sp>
    <dsp:sp modelId="{40B0B400-5226-0F4B-98AB-E6B21FAA5A13}">
      <dsp:nvSpPr>
        <dsp:cNvPr id="0" name=""/>
        <dsp:cNvSpPr/>
      </dsp:nvSpPr>
      <dsp:spPr>
        <a:xfrm>
          <a:off x="0" y="2166880"/>
          <a:ext cx="8229600" cy="1304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smtClean="0"/>
            <a:t>the order in which processes are removed from the queue is not specified</a:t>
          </a:r>
          <a:endParaRPr lang="en-NZ" sz="2300" kern="1200" dirty="0" smtClean="0"/>
        </a:p>
      </dsp:txBody>
      <dsp:txXfrm>
        <a:off x="0" y="2166880"/>
        <a:ext cx="8229600" cy="1304100"/>
      </dsp:txXfrm>
    </dsp:sp>
    <dsp:sp modelId="{2E01E895-987A-1640-8719-30A986FB6C86}">
      <dsp:nvSpPr>
        <dsp:cNvPr id="0" name=""/>
        <dsp:cNvSpPr/>
      </dsp:nvSpPr>
      <dsp:spPr>
        <a:xfrm>
          <a:off x="411480" y="1827400"/>
          <a:ext cx="5760720" cy="6789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Weak Semaphores </a:t>
          </a:r>
          <a:r>
            <a:rPr lang="en-NZ" sz="2300" kern="1200" dirty="0" smtClean="0"/>
            <a:t> </a:t>
          </a:r>
        </a:p>
      </dsp:txBody>
      <dsp:txXfrm>
        <a:off x="411480" y="1827400"/>
        <a:ext cx="5760720" cy="67896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FC6EB41-3B3B-EA42-AE9D-C2314DC42775}">
      <dsp:nvSpPr>
        <dsp:cNvPr id="0" name=""/>
        <dsp:cNvSpPr/>
      </dsp:nvSpPr>
      <dsp:spPr>
        <a:xfrm>
          <a:off x="134732" y="0"/>
          <a:ext cx="3591475" cy="4114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1600200">
            <a:lnSpc>
              <a:spcPct val="90000"/>
            </a:lnSpc>
            <a:spcBef>
              <a:spcPct val="0"/>
            </a:spcBef>
            <a:spcAft>
              <a:spcPct val="35000"/>
            </a:spcAft>
          </a:pPr>
          <a:r>
            <a:rPr lang="en-US" sz="3600" kern="1200" dirty="0" smtClean="0"/>
            <a:t>General Situation</a:t>
          </a:r>
          <a:r>
            <a:rPr lang="en-US" sz="3600" kern="1200" dirty="0" smtClean="0"/>
            <a:t>:</a:t>
          </a:r>
          <a:endParaRPr lang="en-US" sz="3600" kern="1200" dirty="0"/>
        </a:p>
        <a:p>
          <a:pPr marL="228600" lvl="1" indent="-228600" algn="l" defTabSz="933450">
            <a:lnSpc>
              <a:spcPct val="90000"/>
            </a:lnSpc>
            <a:spcBef>
              <a:spcPct val="0"/>
            </a:spcBef>
            <a:spcAft>
              <a:spcPct val="15000"/>
            </a:spcAft>
            <a:buChar char="••"/>
          </a:pPr>
          <a:r>
            <a:rPr lang="en-US" sz="2100" kern="1200" dirty="0" smtClean="0"/>
            <a:t>one or more producers are generating data and placing these in a buffer</a:t>
          </a:r>
        </a:p>
        <a:p>
          <a:pPr marL="228600" lvl="1" indent="-228600" algn="l" defTabSz="933450">
            <a:lnSpc>
              <a:spcPct val="90000"/>
            </a:lnSpc>
            <a:spcBef>
              <a:spcPct val="0"/>
            </a:spcBef>
            <a:spcAft>
              <a:spcPct val="15000"/>
            </a:spcAft>
            <a:buChar char="••"/>
          </a:pPr>
          <a:r>
            <a:rPr lang="en-US" sz="2100" kern="1200" dirty="0" smtClean="0"/>
            <a:t>a single consumer is taking items out of the buffer one at time</a:t>
          </a:r>
        </a:p>
        <a:p>
          <a:pPr marL="228600" lvl="1" indent="-228600" algn="l" defTabSz="933450">
            <a:lnSpc>
              <a:spcPct val="90000"/>
            </a:lnSpc>
            <a:spcBef>
              <a:spcPct val="0"/>
            </a:spcBef>
            <a:spcAft>
              <a:spcPct val="15000"/>
            </a:spcAft>
            <a:buChar char="••"/>
          </a:pPr>
          <a:r>
            <a:rPr lang="en-US" sz="2100" kern="1200" dirty="0" smtClean="0"/>
            <a:t>only one producer or consumer may access the buffer at any one time</a:t>
          </a:r>
        </a:p>
      </dsp:txBody>
      <dsp:txXfrm>
        <a:off x="134732" y="0"/>
        <a:ext cx="3591475" cy="4114800"/>
      </dsp:txXfrm>
    </dsp:sp>
    <dsp:sp modelId="{2FC5CD5F-1F07-7F44-B8F2-45124A5E3E66}">
      <dsp:nvSpPr>
        <dsp:cNvPr id="0" name=""/>
        <dsp:cNvSpPr/>
      </dsp:nvSpPr>
      <dsp:spPr>
        <a:xfrm>
          <a:off x="3980019" y="1702494"/>
          <a:ext cx="538081" cy="709811"/>
        </a:xfrm>
        <a:prstGeom prst="rightArrow">
          <a:avLst>
            <a:gd name="adj1" fmla="val 60000"/>
            <a:gd name="adj2" fmla="val 50000"/>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3980019" y="1702494"/>
        <a:ext cx="538081" cy="709811"/>
      </dsp:txXfrm>
    </dsp:sp>
    <dsp:sp modelId="{97C10248-49D4-BA42-A96D-F06C469FE9B5}">
      <dsp:nvSpPr>
        <dsp:cNvPr id="0" name=""/>
        <dsp:cNvSpPr/>
      </dsp:nvSpPr>
      <dsp:spPr>
        <a:xfrm>
          <a:off x="4741456" y="433138"/>
          <a:ext cx="2873420" cy="324852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kern="1200" dirty="0" smtClean="0"/>
            <a:t>The Problem:</a:t>
          </a:r>
        </a:p>
        <a:p>
          <a:pPr marL="228600" lvl="1" indent="-228600" algn="l" defTabSz="977900">
            <a:lnSpc>
              <a:spcPct val="90000"/>
            </a:lnSpc>
            <a:spcBef>
              <a:spcPct val="0"/>
            </a:spcBef>
            <a:spcAft>
              <a:spcPct val="15000"/>
            </a:spcAft>
            <a:buChar char="••"/>
          </a:pPr>
          <a:r>
            <a:rPr lang="en-US" sz="2200" kern="1200" dirty="0" smtClean="0"/>
            <a:t>ensure that the producer can’t add data into full buffer and consumer can’t remove data from an empty buffer</a:t>
          </a:r>
          <a:endParaRPr lang="en-US" sz="2200" kern="1200" dirty="0"/>
        </a:p>
      </dsp:txBody>
      <dsp:txXfrm>
        <a:off x="4741456" y="433138"/>
        <a:ext cx="2873420" cy="3248523"/>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27ED8C3-E406-2842-BD01-BCFEA1E9CFC2}">
      <dsp:nvSpPr>
        <dsp:cNvPr id="0" name=""/>
        <dsp:cNvSpPr/>
      </dsp:nvSpPr>
      <dsp:spPr>
        <a:xfrm>
          <a:off x="0" y="1485900"/>
          <a:ext cx="8229600" cy="1981200"/>
        </a:xfrm>
        <a:prstGeom prst="notchedRightArrow">
          <a:avLst/>
        </a:prstGeom>
        <a:solidFill>
          <a:schemeClr val="accent5">
            <a:lumMod val="50000"/>
            <a:alpha val="73000"/>
          </a:schemeClr>
        </a:solidFill>
        <a:ln>
          <a:noFill/>
        </a:ln>
        <a:effectLst/>
      </dsp:spPr>
      <dsp:style>
        <a:lnRef idx="0">
          <a:scrgbClr r="0" g="0" b="0"/>
        </a:lnRef>
        <a:fillRef idx="1">
          <a:scrgbClr r="0" g="0" b="0"/>
        </a:fillRef>
        <a:effectRef idx="2">
          <a:scrgbClr r="0" g="0" b="0"/>
        </a:effectRef>
        <a:fontRef idx="minor"/>
      </dsp:style>
    </dsp:sp>
    <dsp:sp modelId="{58893B8B-7919-3541-8D99-D3AEC91FB799}">
      <dsp:nvSpPr>
        <dsp:cNvPr id="0" name=""/>
        <dsp:cNvSpPr/>
      </dsp:nvSpPr>
      <dsp:spPr>
        <a:xfrm>
          <a:off x="3616" y="0"/>
          <a:ext cx="2386905" cy="198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rtl="0">
            <a:lnSpc>
              <a:spcPct val="90000"/>
            </a:lnSpc>
            <a:spcBef>
              <a:spcPct val="0"/>
            </a:spcBef>
            <a:spcAft>
              <a:spcPct val="35000"/>
            </a:spcAft>
          </a:pPr>
          <a:r>
            <a:rPr lang="en-US" sz="1900" kern="1200" dirty="0" smtClean="0"/>
            <a:t>Local data variables are accessible only by the monitor’s procedures and not by any external procedure</a:t>
          </a:r>
          <a:endParaRPr lang="en-US" sz="1900" kern="1200" dirty="0"/>
        </a:p>
      </dsp:txBody>
      <dsp:txXfrm>
        <a:off x="3616" y="0"/>
        <a:ext cx="2386905" cy="1981200"/>
      </dsp:txXfrm>
    </dsp:sp>
    <dsp:sp modelId="{A1A147BE-7D78-004C-B935-FAA4F498AEEE}">
      <dsp:nvSpPr>
        <dsp:cNvPr id="0" name=""/>
        <dsp:cNvSpPr/>
      </dsp:nvSpPr>
      <dsp:spPr>
        <a:xfrm>
          <a:off x="949419" y="2228849"/>
          <a:ext cx="495300" cy="495300"/>
        </a:xfrm>
        <a:prstGeom prst="ellipse">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sp>
    <dsp:sp modelId="{5F9EB354-648F-9643-A087-BCC60CED9639}">
      <dsp:nvSpPr>
        <dsp:cNvPr id="0" name=""/>
        <dsp:cNvSpPr/>
      </dsp:nvSpPr>
      <dsp:spPr>
        <a:xfrm>
          <a:off x="2509867" y="2971800"/>
          <a:ext cx="2386905" cy="198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rtl="0">
            <a:lnSpc>
              <a:spcPct val="90000"/>
            </a:lnSpc>
            <a:spcBef>
              <a:spcPct val="0"/>
            </a:spcBef>
            <a:spcAft>
              <a:spcPct val="35000"/>
            </a:spcAft>
          </a:pPr>
          <a:r>
            <a:rPr lang="en-US" sz="1900" kern="1200" dirty="0" smtClean="0"/>
            <a:t>Process enters monitor by invoking one of its procedures</a:t>
          </a:r>
          <a:endParaRPr lang="en-US" sz="1900" kern="1200" dirty="0"/>
        </a:p>
      </dsp:txBody>
      <dsp:txXfrm>
        <a:off x="2509867" y="2971800"/>
        <a:ext cx="2386905" cy="1981200"/>
      </dsp:txXfrm>
    </dsp:sp>
    <dsp:sp modelId="{5BF15F84-4D4A-644D-84F8-62271DC370A9}">
      <dsp:nvSpPr>
        <dsp:cNvPr id="0" name=""/>
        <dsp:cNvSpPr/>
      </dsp:nvSpPr>
      <dsp:spPr>
        <a:xfrm>
          <a:off x="3455669" y="2228849"/>
          <a:ext cx="495300" cy="495300"/>
        </a:xfrm>
        <a:prstGeom prst="ellipse">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sp>
    <dsp:sp modelId="{566C022D-D681-2E41-B689-7BBB02AA63E8}">
      <dsp:nvSpPr>
        <dsp:cNvPr id="0" name=""/>
        <dsp:cNvSpPr/>
      </dsp:nvSpPr>
      <dsp:spPr>
        <a:xfrm>
          <a:off x="5016118" y="0"/>
          <a:ext cx="2386905" cy="198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rtl="0">
            <a:lnSpc>
              <a:spcPct val="90000"/>
            </a:lnSpc>
            <a:spcBef>
              <a:spcPct val="0"/>
            </a:spcBef>
            <a:spcAft>
              <a:spcPct val="35000"/>
            </a:spcAft>
          </a:pPr>
          <a:r>
            <a:rPr lang="en-US" sz="1900" kern="1200" dirty="0" smtClean="0"/>
            <a:t>Only one process may be executing in the monitor at a time</a:t>
          </a:r>
          <a:endParaRPr lang="en-US" sz="1900" kern="1200" dirty="0"/>
        </a:p>
      </dsp:txBody>
      <dsp:txXfrm>
        <a:off x="5016118" y="0"/>
        <a:ext cx="2386905" cy="1981200"/>
      </dsp:txXfrm>
    </dsp:sp>
    <dsp:sp modelId="{C07DF334-9E43-C046-A30B-E200F2167D98}">
      <dsp:nvSpPr>
        <dsp:cNvPr id="0" name=""/>
        <dsp:cNvSpPr/>
      </dsp:nvSpPr>
      <dsp:spPr>
        <a:xfrm>
          <a:off x="5961920" y="2228849"/>
          <a:ext cx="495300" cy="495300"/>
        </a:xfrm>
        <a:prstGeom prst="ellipse">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A516BB1-9D39-E449-8773-CABC43961BCF}">
      <dsp:nvSpPr>
        <dsp:cNvPr id="0" name=""/>
        <dsp:cNvSpPr/>
      </dsp:nvSpPr>
      <dsp:spPr>
        <a:xfrm>
          <a:off x="31" y="45240"/>
          <a:ext cx="3026605" cy="748800"/>
        </a:xfrm>
        <a:prstGeom prst="rect">
          <a:avLst/>
        </a:prstGeom>
        <a:solidFill>
          <a:schemeClr val="accent6">
            <a:lumMod val="75000"/>
          </a:schemeClr>
        </a:soli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NZ" sz="2600" kern="1200" dirty="0" smtClean="0"/>
            <a:t>synchronization</a:t>
          </a:r>
          <a:endParaRPr lang="en-US" sz="2600" kern="1200" dirty="0"/>
        </a:p>
      </dsp:txBody>
      <dsp:txXfrm>
        <a:off x="31" y="45240"/>
        <a:ext cx="3026605" cy="748800"/>
      </dsp:txXfrm>
    </dsp:sp>
    <dsp:sp modelId="{57087B52-C684-5341-9E12-7A8A7012CF46}">
      <dsp:nvSpPr>
        <dsp:cNvPr id="0" name=""/>
        <dsp:cNvSpPr/>
      </dsp:nvSpPr>
      <dsp:spPr>
        <a:xfrm>
          <a:off x="31"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dirty="0" smtClean="0"/>
            <a:t>to enforce mutual exclusion</a:t>
          </a:r>
        </a:p>
      </dsp:txBody>
      <dsp:txXfrm>
        <a:off x="31" y="794040"/>
        <a:ext cx="3026605" cy="1141920"/>
      </dsp:txXfrm>
    </dsp:sp>
    <dsp:sp modelId="{58C9E88D-0AFF-9A46-9A58-7E5B47B8FB75}">
      <dsp:nvSpPr>
        <dsp:cNvPr id="0" name=""/>
        <dsp:cNvSpPr/>
      </dsp:nvSpPr>
      <dsp:spPr>
        <a:xfrm>
          <a:off x="3450362" y="45240"/>
          <a:ext cx="3026605" cy="748800"/>
        </a:xfrm>
        <a:prstGeom prst="rect">
          <a:avLst/>
        </a:prstGeom>
        <a:solidFill>
          <a:schemeClr val="accent6">
            <a:lumMod val="75000"/>
          </a:schemeClr>
        </a:soli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NZ" sz="2600" kern="1200" smtClean="0"/>
            <a:t>communication  </a:t>
          </a:r>
          <a:endParaRPr lang="en-NZ" sz="2600" kern="1200" dirty="0" smtClean="0"/>
        </a:p>
      </dsp:txBody>
      <dsp:txXfrm>
        <a:off x="3450362" y="45240"/>
        <a:ext cx="3026605" cy="748800"/>
      </dsp:txXfrm>
    </dsp:sp>
    <dsp:sp modelId="{DEB9BAE2-8339-A243-A12C-F23AFF408E60}">
      <dsp:nvSpPr>
        <dsp:cNvPr id="0" name=""/>
        <dsp:cNvSpPr/>
      </dsp:nvSpPr>
      <dsp:spPr>
        <a:xfrm>
          <a:off x="3450362" y="794040"/>
          <a:ext cx="3026605" cy="1141920"/>
        </a:xfrm>
        <a:prstGeom prst="rect">
          <a:avLst/>
        </a:prstGeom>
        <a:solidFill>
          <a:schemeClr val="accent5">
            <a:lumMod val="60000"/>
            <a:lumOff val="40000"/>
            <a:alpha val="46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NZ" sz="2600" kern="1200" smtClean="0"/>
            <a:t>to exchange information</a:t>
          </a:r>
          <a:endParaRPr lang="en-NZ" sz="2600" kern="1200" dirty="0" smtClean="0"/>
        </a:p>
      </dsp:txBody>
      <dsp:txXfrm>
        <a:off x="3450362" y="794040"/>
        <a:ext cx="3026605" cy="114192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8CE5C9F-7A29-B049-BF80-D80F2A8B9162}">
      <dsp:nvSpPr>
        <dsp:cNvPr id="0" name=""/>
        <dsp:cNvSpPr/>
      </dsp:nvSpPr>
      <dsp:spPr>
        <a:xfrm rot="21364723">
          <a:off x="727792" y="928327"/>
          <a:ext cx="2681113" cy="1320065"/>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bg1"/>
              </a:solidFill>
            </a:rPr>
            <a:t>Communication of a message between two processes implies synchronization between the two</a:t>
          </a:r>
          <a:endParaRPr lang="en-US" sz="1600" kern="1200" dirty="0">
            <a:solidFill>
              <a:schemeClr val="bg1"/>
            </a:solidFill>
          </a:endParaRPr>
        </a:p>
      </dsp:txBody>
      <dsp:txXfrm rot="21364723">
        <a:off x="727792" y="928327"/>
        <a:ext cx="2681113" cy="1320065"/>
      </dsp:txXfrm>
    </dsp:sp>
    <dsp:sp modelId="{B0876E2E-024F-E840-B429-8A6DDBD3C0B7}">
      <dsp:nvSpPr>
        <dsp:cNvPr id="0" name=""/>
        <dsp:cNvSpPr/>
      </dsp:nvSpPr>
      <dsp:spPr>
        <a:xfrm rot="469402">
          <a:off x="4699574" y="591669"/>
          <a:ext cx="3161805" cy="971147"/>
        </a:xfrm>
        <a:prstGeom prst="roundRect">
          <a:avLst>
            <a:gd name="adj" fmla="val 10000"/>
          </a:avLst>
        </a:prstGeom>
        <a:solidFill>
          <a:schemeClr val="accent5">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NZ" sz="1600" b="1" i="0" kern="1200" dirty="0" smtClean="0">
              <a:solidFill>
                <a:schemeClr val="bg1"/>
              </a:solidFill>
            </a:rPr>
            <a:t>When a</a:t>
          </a:r>
          <a:r>
            <a:rPr lang="en-NZ" sz="1600" b="1" i="0" kern="1200" dirty="0" smtClean="0">
              <a:solidFill>
                <a:schemeClr val="bg1"/>
              </a:solidFill>
            </a:rPr>
            <a:t> receive </a:t>
          </a:r>
          <a:r>
            <a:rPr lang="en-NZ" sz="1600" b="1" i="0" kern="1200" dirty="0" smtClean="0">
              <a:solidFill>
                <a:schemeClr val="bg1"/>
              </a:solidFill>
            </a:rPr>
            <a:t>primitive is executed in a process there are two possibilities:</a:t>
          </a:r>
          <a:endParaRPr lang="en-US" sz="1600" b="1" i="0" kern="1200" dirty="0">
            <a:solidFill>
              <a:schemeClr val="bg1"/>
            </a:solidFill>
          </a:endParaRPr>
        </a:p>
      </dsp:txBody>
      <dsp:txXfrm rot="469402">
        <a:off x="4699574" y="591669"/>
        <a:ext cx="3161805" cy="971147"/>
      </dsp:txXfrm>
    </dsp:sp>
    <dsp:sp modelId="{4F3C4FFF-DBC4-E343-860C-7EE99D254749}">
      <dsp:nvSpPr>
        <dsp:cNvPr id="0" name=""/>
        <dsp:cNvSpPr/>
      </dsp:nvSpPr>
      <dsp:spPr>
        <a:xfrm>
          <a:off x="3429002" y="4267200"/>
          <a:ext cx="677405" cy="677405"/>
        </a:xfrm>
        <a:prstGeom prst="triangle">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958576-B4BC-E74E-86DC-B7A96B976014}">
      <dsp:nvSpPr>
        <dsp:cNvPr id="0" name=""/>
        <dsp:cNvSpPr/>
      </dsp:nvSpPr>
      <dsp:spPr>
        <a:xfrm rot="240000">
          <a:off x="1757585" y="4027654"/>
          <a:ext cx="4065677" cy="284299"/>
        </a:xfrm>
        <a:prstGeom prst="rect">
          <a:avLst/>
        </a:prstGeom>
        <a:solidFill>
          <a:schemeClr val="accent3">
            <a:lumMod val="5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23CDB2-16FA-3B49-BF46-F81510603726}">
      <dsp:nvSpPr>
        <dsp:cNvPr id="0" name=""/>
        <dsp:cNvSpPr/>
      </dsp:nvSpPr>
      <dsp:spPr>
        <a:xfrm rot="510070">
          <a:off x="3894263" y="2946371"/>
          <a:ext cx="2810684" cy="1107253"/>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if a message has previously been sent the message is received and execution continues</a:t>
          </a:r>
          <a:endParaRPr lang="en-US" sz="1600" b="1" i="0" kern="1200" dirty="0">
            <a:solidFill>
              <a:schemeClr val="tx1"/>
            </a:solidFill>
          </a:endParaRPr>
        </a:p>
      </dsp:txBody>
      <dsp:txXfrm rot="510070">
        <a:off x="3894263" y="2946371"/>
        <a:ext cx="2810684" cy="1107253"/>
      </dsp:txXfrm>
    </dsp:sp>
    <dsp:sp modelId="{5EB8A7DA-62E2-E440-9AA1-AFABD63FDF67}">
      <dsp:nvSpPr>
        <dsp:cNvPr id="0" name=""/>
        <dsp:cNvSpPr/>
      </dsp:nvSpPr>
      <dsp:spPr>
        <a:xfrm rot="537530">
          <a:off x="4002361" y="1649870"/>
          <a:ext cx="3653134" cy="1273339"/>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if there</a:t>
          </a:r>
          <a:r>
            <a:rPr lang="en-US" sz="1600" b="1" i="0" kern="1200" dirty="0" smtClean="0">
              <a:solidFill>
                <a:schemeClr val="tx1"/>
              </a:solidFill>
            </a:rPr>
            <a:t> is </a:t>
          </a:r>
          <a:r>
            <a:rPr lang="en-US" sz="1600" b="1" i="0" kern="1200" dirty="0" smtClean="0">
              <a:solidFill>
                <a:schemeClr val="tx1"/>
              </a:solidFill>
            </a:rPr>
            <a:t>no waiting message the process is blocked until a message arrives or the process continues to </a:t>
          </a:r>
          <a:r>
            <a:rPr lang="en-US" sz="1600" b="1" i="0" kern="1200" dirty="0" smtClean="0">
              <a:solidFill>
                <a:schemeClr val="tx1"/>
              </a:solidFill>
            </a:rPr>
            <a:t>execute, </a:t>
          </a:r>
          <a:r>
            <a:rPr lang="en-US" sz="1600" b="1" i="0" kern="1200" dirty="0" smtClean="0">
              <a:solidFill>
                <a:schemeClr val="tx1"/>
              </a:solidFill>
            </a:rPr>
            <a:t>abandoning the attempt to receive</a:t>
          </a:r>
          <a:endParaRPr lang="en-US" sz="1600" b="1" i="0" kern="1200" dirty="0">
            <a:solidFill>
              <a:schemeClr val="tx1"/>
            </a:solidFill>
          </a:endParaRPr>
        </a:p>
      </dsp:txBody>
      <dsp:txXfrm rot="537530">
        <a:off x="4002361" y="1649870"/>
        <a:ext cx="3653134" cy="1273339"/>
      </dsp:txXfrm>
    </dsp:sp>
    <dsp:sp modelId="{9C6B398F-15AB-5548-AB75-EDD00D3829AC}">
      <dsp:nvSpPr>
        <dsp:cNvPr id="0" name=""/>
        <dsp:cNvSpPr/>
      </dsp:nvSpPr>
      <dsp:spPr>
        <a:xfrm rot="21331824">
          <a:off x="1206728" y="2519659"/>
          <a:ext cx="2317665" cy="1141728"/>
        </a:xfrm>
        <a:prstGeom prst="roundRect">
          <a:avLst/>
        </a:prstGeom>
        <a:solidFill>
          <a:schemeClr val="accent1">
            <a:alpha val="2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the receiver cannot receive a message until it has been sent by another process</a:t>
          </a:r>
          <a:endParaRPr lang="en-US" sz="1600" b="1" i="0" kern="1200" dirty="0">
            <a:solidFill>
              <a:schemeClr val="tx1"/>
            </a:solidFill>
          </a:endParaRPr>
        </a:p>
      </dsp:txBody>
      <dsp:txXfrm rot="21331824">
        <a:off x="1206728" y="2519659"/>
        <a:ext cx="2317665" cy="11417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pict"/></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2.pict"/><Relationship Id="rId1" Type="http://schemas.openxmlformats.org/officeDocument/2006/relationships/image" Target="../media/image81.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3/15/11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7/e, by William Stallings, Chapter 5 “</a:t>
            </a:r>
            <a:r>
              <a:rPr kumimoji="1" lang="en-GB" dirty="0" smtClean="0">
                <a:latin typeface="Times New Roman" pitchFamily="-106" charset="0"/>
                <a:ea typeface="ＭＳ Ｐゴシック" pitchFamily="-106" charset="-128"/>
                <a:cs typeface="ＭＳ Ｐゴシック" pitchFamily="-106" charset="-128"/>
              </a:rPr>
              <a:t>Concurrency:</a:t>
            </a:r>
            <a:r>
              <a:rPr kumimoji="1" lang="en-GB" baseline="0" dirty="0" smtClean="0">
                <a:latin typeface="Times New Roman" pitchFamily="-106" charset="0"/>
                <a:ea typeface="ＭＳ Ｐゴシック" pitchFamily="-106" charset="-128"/>
                <a:cs typeface="ＭＳ Ｐゴシック" pitchFamily="-106" charset="-128"/>
              </a:rPr>
              <a:t> Mutual Exclusion and Synchronization</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can classify the ways in which processes interact on the basis of the degree to which they are aware of each other’s existence. Table 5.2 lists three possible degrees of awareness plus the consequences of each:</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unaware of each other: These are independent processes that are not</a:t>
            </a:r>
          </a:p>
          <a:p>
            <a:r>
              <a:rPr lang="en-US" sz="1200" kern="1200" baseline="0" dirty="0" smtClean="0">
                <a:solidFill>
                  <a:schemeClr val="tx1"/>
                </a:solidFill>
                <a:latin typeface="+mn-lt"/>
                <a:ea typeface="+mn-ea"/>
                <a:cs typeface="+mn-cs"/>
              </a:rPr>
              <a:t>intended to work together. The best example of this situation is the multiprogramming of multiple independent processes. These can either be batch jobs or interactive sessions or a mixture. Although the processes are not working together, the OS needs to be concerned about </a:t>
            </a:r>
            <a:r>
              <a:rPr lang="en-US" sz="1200" b="1" kern="1200" baseline="0" dirty="0" smtClean="0">
                <a:solidFill>
                  <a:schemeClr val="tx1"/>
                </a:solidFill>
                <a:latin typeface="+mn-lt"/>
                <a:ea typeface="+mn-ea"/>
                <a:cs typeface="+mn-cs"/>
              </a:rPr>
              <a:t>competition for resources. For </a:t>
            </a:r>
            <a:r>
              <a:rPr lang="en-US" sz="1200" kern="1200" baseline="0" dirty="0" smtClean="0">
                <a:solidFill>
                  <a:schemeClr val="tx1"/>
                </a:solidFill>
                <a:latin typeface="+mn-lt"/>
                <a:ea typeface="+mn-ea"/>
                <a:cs typeface="+mn-cs"/>
              </a:rPr>
              <a:t>example, two independent applications may both want to access the same disk or file or printer. The OS must regulate these accesses.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indirectly aware of each other: These are processes that are not necessarily</a:t>
            </a:r>
          </a:p>
          <a:p>
            <a:r>
              <a:rPr lang="en-US" sz="1200" kern="1200" baseline="0" dirty="0" smtClean="0">
                <a:solidFill>
                  <a:schemeClr val="tx1"/>
                </a:solidFill>
                <a:latin typeface="+mn-lt"/>
                <a:ea typeface="+mn-ea"/>
                <a:cs typeface="+mn-cs"/>
              </a:rPr>
              <a:t>aware of each other by their respective process IDs but that share access to some object, such as an I/O buffer. Such processes exhibit </a:t>
            </a:r>
            <a:r>
              <a:rPr lang="en-US" sz="1200" b="1" kern="1200" baseline="0" dirty="0" smtClean="0">
                <a:solidFill>
                  <a:schemeClr val="tx1"/>
                </a:solidFill>
                <a:latin typeface="+mn-lt"/>
                <a:ea typeface="+mn-ea"/>
                <a:cs typeface="+mn-cs"/>
              </a:rPr>
              <a:t>cooperation </a:t>
            </a:r>
            <a:r>
              <a:rPr lang="en-US" sz="1200" kern="1200" baseline="0" dirty="0" smtClean="0">
                <a:solidFill>
                  <a:schemeClr val="tx1"/>
                </a:solidFill>
                <a:latin typeface="+mn-lt"/>
                <a:ea typeface="+mn-ea"/>
                <a:cs typeface="+mn-cs"/>
              </a:rPr>
              <a:t>in sharing the common object.</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Processes directly aware of each other: These are processes that are able to</a:t>
            </a:r>
          </a:p>
          <a:p>
            <a:r>
              <a:rPr lang="en-US" sz="1200" kern="1200" baseline="0" dirty="0" smtClean="0">
                <a:solidFill>
                  <a:schemeClr val="tx1"/>
                </a:solidFill>
                <a:latin typeface="+mn-lt"/>
                <a:ea typeface="+mn-ea"/>
                <a:cs typeface="+mn-cs"/>
              </a:rPr>
              <a:t>communicate with each other by process ID and that are designed to work jointly on some activity. Again, such processes exhibit </a:t>
            </a:r>
            <a:r>
              <a:rPr lang="en-US" sz="1200" b="1" kern="1200" baseline="0" dirty="0" smtClean="0">
                <a:solidFill>
                  <a:schemeClr val="tx1"/>
                </a:solidFill>
                <a:latin typeface="+mn-lt"/>
                <a:ea typeface="+mn-ea"/>
                <a:cs typeface="+mn-cs"/>
              </a:rPr>
              <a:t>cooperation . </a:t>
            </a:r>
            <a:r>
              <a:rPr lang="en-US" sz="1200" kern="1200" baseline="0" dirty="0" smtClean="0">
                <a:solidFill>
                  <a:schemeClr val="tx1"/>
                </a:solidFill>
                <a:latin typeface="+mn-lt"/>
                <a:ea typeface="+mn-ea"/>
                <a:cs typeface="+mn-cs"/>
              </a:rPr>
              <a:t>Conditions will not always be as clear-cut as suggested in Table 5.2 . Rather, several processes may exhibit aspects of both competition and cooperation. Nevertheless, it is productive to examine each of the three items in the preceding list separately and determine their implications for the OS.</a:t>
            </a:r>
            <a:endParaRPr lang="en-US" b="0" i="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case of competing processes three control problems must be faced. First is the need for </a:t>
            </a:r>
            <a:r>
              <a:rPr lang="en-US" sz="1200" b="1" kern="1200" baseline="0" dirty="0" smtClean="0">
                <a:solidFill>
                  <a:schemeClr val="tx1"/>
                </a:solidFill>
                <a:latin typeface="+mn-lt"/>
                <a:ea typeface="+mn-ea"/>
                <a:cs typeface="+mn-cs"/>
              </a:rPr>
              <a:t>mutual exclusion . </a:t>
            </a:r>
            <a:r>
              <a:rPr lang="en-US" sz="1200" b="0" kern="1200" baseline="0" dirty="0" smtClean="0">
                <a:solidFill>
                  <a:schemeClr val="tx1"/>
                </a:solidFill>
                <a:latin typeface="+mn-lt"/>
                <a:ea typeface="+mn-ea"/>
                <a:cs typeface="+mn-cs"/>
              </a:rPr>
              <a:t>Suppose two or more processes require </a:t>
            </a:r>
            <a:r>
              <a:rPr lang="en-US" sz="1200" kern="1200" baseline="0" dirty="0" smtClean="0">
                <a:solidFill>
                  <a:schemeClr val="tx1"/>
                </a:solidFill>
                <a:latin typeface="+mn-lt"/>
                <a:ea typeface="+mn-ea"/>
                <a:cs typeface="+mn-cs"/>
              </a:rPr>
              <a:t>access to a single non-sharable resource, such as a printer. During the course of execution, each process will be sending commands to the I/O device, receiving</a:t>
            </a:r>
          </a:p>
          <a:p>
            <a:r>
              <a:rPr lang="en-US" sz="1200" kern="1200" baseline="0" dirty="0" smtClean="0">
                <a:solidFill>
                  <a:schemeClr val="tx1"/>
                </a:solidFill>
                <a:latin typeface="+mn-lt"/>
                <a:ea typeface="+mn-ea"/>
                <a:cs typeface="+mn-cs"/>
              </a:rPr>
              <a:t>status information, sending data, and/or receiving data. We will refer to such a resource as a </a:t>
            </a:r>
            <a:r>
              <a:rPr lang="en-US" sz="1200" b="1" kern="1200" baseline="0" dirty="0" smtClean="0">
                <a:solidFill>
                  <a:schemeClr val="tx1"/>
                </a:solidFill>
                <a:latin typeface="+mn-lt"/>
                <a:ea typeface="+mn-ea"/>
                <a:cs typeface="+mn-cs"/>
              </a:rPr>
              <a:t>critical resource , </a:t>
            </a:r>
            <a:r>
              <a:rPr lang="en-US" sz="1200" b="0" kern="1200" baseline="0" dirty="0" smtClean="0">
                <a:solidFill>
                  <a:schemeClr val="tx1"/>
                </a:solidFill>
                <a:latin typeface="+mn-lt"/>
                <a:ea typeface="+mn-ea"/>
                <a:cs typeface="+mn-cs"/>
              </a:rPr>
              <a:t>and the portion of the program that uses it as a </a:t>
            </a:r>
            <a:r>
              <a:rPr lang="en-US" sz="1200" b="1" kern="1200" baseline="0" dirty="0" smtClean="0">
                <a:solidFill>
                  <a:schemeClr val="tx1"/>
                </a:solidFill>
                <a:latin typeface="+mn-lt"/>
                <a:ea typeface="+mn-ea"/>
                <a:cs typeface="+mn-cs"/>
              </a:rPr>
              <a:t>critical section </a:t>
            </a:r>
            <a:r>
              <a:rPr lang="en-US" sz="1200" b="0" kern="1200" baseline="0" dirty="0" smtClean="0">
                <a:solidFill>
                  <a:schemeClr val="tx1"/>
                </a:solidFill>
                <a:latin typeface="+mn-lt"/>
                <a:ea typeface="+mn-ea"/>
                <a:cs typeface="+mn-cs"/>
              </a:rPr>
              <a:t>of the program. It is important that only one program at a time be </a:t>
            </a:r>
            <a:r>
              <a:rPr lang="en-US" sz="1200" kern="1200" baseline="0" dirty="0" smtClean="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enforcement of mutual exclusion creates two additional control problems. One is that of </a:t>
            </a:r>
            <a:r>
              <a:rPr lang="en-US" sz="1200" b="1" kern="1200" baseline="0" dirty="0" smtClean="0">
                <a:solidFill>
                  <a:schemeClr val="tx1"/>
                </a:solidFill>
                <a:latin typeface="+mn-lt"/>
                <a:ea typeface="+mn-ea"/>
                <a:cs typeface="+mn-cs"/>
              </a:rPr>
              <a:t>deadlock . </a:t>
            </a:r>
            <a:r>
              <a:rPr lang="en-US" sz="1200" b="0" kern="1200" baseline="0" dirty="0" smtClean="0">
                <a:solidFill>
                  <a:schemeClr val="tx1"/>
                </a:solidFill>
                <a:latin typeface="+mn-lt"/>
                <a:ea typeface="+mn-ea"/>
                <a:cs typeface="+mn-cs"/>
              </a:rPr>
              <a:t>For example, consider two processes, P1 and P2, and two </a:t>
            </a:r>
            <a:r>
              <a:rPr lang="en-US" sz="1200" kern="1200" baseline="0" dirty="0" smtClean="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final control problem is </a:t>
            </a:r>
            <a:r>
              <a:rPr lang="en-US" sz="1200" b="1" kern="1200" baseline="0" dirty="0" smtClean="0">
                <a:solidFill>
                  <a:schemeClr val="tx1"/>
                </a:solidFill>
                <a:latin typeface="+mn-lt"/>
                <a:ea typeface="+mn-ea"/>
                <a:cs typeface="+mn-cs"/>
              </a:rPr>
              <a:t>starvation . </a:t>
            </a:r>
            <a:r>
              <a:rPr lang="en-US" sz="1200" b="0" kern="1200" baseline="0" dirty="0" smtClean="0">
                <a:solidFill>
                  <a:schemeClr val="tx1"/>
                </a:solidFill>
                <a:latin typeface="+mn-lt"/>
                <a:ea typeface="+mn-ea"/>
                <a:cs typeface="+mn-cs"/>
              </a:rPr>
              <a:t>Suppose that three processes (P1, P2</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smtClean="0"/>
          </a:p>
          <a:p>
            <a:endParaRPr lang="en-US" dirty="0" smtClean="0"/>
          </a:p>
          <a:p>
            <a:r>
              <a:rPr lang="en-US" sz="1200" kern="1200" baseline="0" dirty="0" smtClean="0">
                <a:solidFill>
                  <a:schemeClr val="tx1"/>
                </a:solidFill>
                <a:latin typeface="+mn-lt"/>
                <a:ea typeface="+mn-ea"/>
                <a:cs typeface="+mn-cs"/>
              </a:rPr>
              <a:t>Figure 5.1 illustrates the mutual exclusion mechanism in abstract terms. There are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to be executed concurrently. </a:t>
            </a:r>
            <a:r>
              <a:rPr lang="en-US" sz="1200" kern="1200" baseline="0" dirty="0" smtClean="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remains to examine specific mechanisms for providing the functions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Any facility or capability that is to provide support for mutual exclusion should</a:t>
            </a:r>
          </a:p>
          <a:p>
            <a:r>
              <a:rPr lang="en-US" sz="1200" kern="1200" baseline="0" dirty="0" smtClean="0">
                <a:solidFill>
                  <a:schemeClr val="tx1"/>
                </a:solidFill>
                <a:latin typeface="+mn-lt"/>
                <a:ea typeface="+mn-ea"/>
                <a:cs typeface="+mn-cs"/>
              </a:rPr>
              <a:t>meet the following requirements:</a:t>
            </a:r>
          </a:p>
          <a:p>
            <a:r>
              <a:rPr lang="en-US" sz="1200" b="1" kern="1200" baseline="0" dirty="0" smtClean="0">
                <a:solidFill>
                  <a:schemeClr val="tx1"/>
                </a:solidFill>
                <a:latin typeface="+mn-lt"/>
                <a:ea typeface="+mn-ea"/>
                <a:cs typeface="+mn-cs"/>
              </a:rPr>
              <a:t>1. Mutual exclusion must be enforced: Only one process at a time is allowed into</a:t>
            </a:r>
          </a:p>
          <a:p>
            <a:r>
              <a:rPr lang="en-US" sz="1200" kern="1200" baseline="0" dirty="0" smtClean="0">
                <a:solidFill>
                  <a:schemeClr val="tx1"/>
                </a:solidFill>
                <a:latin typeface="+mn-lt"/>
                <a:ea typeface="+mn-ea"/>
                <a:cs typeface="+mn-cs"/>
              </a:rPr>
              <a:t>its critical section, among all processes that have critical sections for the same resource or shared object.</a:t>
            </a:r>
          </a:p>
          <a:p>
            <a:r>
              <a:rPr lang="en-US" sz="1200" b="1" kern="1200" baseline="0" dirty="0" smtClean="0">
                <a:solidFill>
                  <a:schemeClr val="tx1"/>
                </a:solidFill>
                <a:latin typeface="+mn-lt"/>
                <a:ea typeface="+mn-ea"/>
                <a:cs typeface="+mn-cs"/>
              </a:rPr>
              <a:t>2. A process that halts in its noncritical section must do so without interfering</a:t>
            </a:r>
          </a:p>
          <a:p>
            <a:r>
              <a:rPr lang="en-US" sz="1200" kern="1200" baseline="0" dirty="0" smtClean="0">
                <a:solidFill>
                  <a:schemeClr val="tx1"/>
                </a:solidFill>
                <a:latin typeface="+mn-lt"/>
                <a:ea typeface="+mn-ea"/>
                <a:cs typeface="+mn-cs"/>
              </a:rPr>
              <a:t>with other processes.</a:t>
            </a:r>
          </a:p>
          <a:p>
            <a:r>
              <a:rPr lang="en-US" sz="1200" b="1" kern="1200" baseline="0" dirty="0" smtClean="0">
                <a:solidFill>
                  <a:schemeClr val="tx1"/>
                </a:solidFill>
                <a:latin typeface="+mn-lt"/>
                <a:ea typeface="+mn-ea"/>
                <a:cs typeface="+mn-cs"/>
              </a:rPr>
              <a:t>3. It must not be possible for a process requiring access to a critical section to be</a:t>
            </a:r>
          </a:p>
          <a:p>
            <a:r>
              <a:rPr lang="en-US" sz="1200" kern="1200" baseline="0" dirty="0" smtClean="0">
                <a:solidFill>
                  <a:schemeClr val="tx1"/>
                </a:solidFill>
                <a:latin typeface="+mn-lt"/>
                <a:ea typeface="+mn-ea"/>
                <a:cs typeface="+mn-cs"/>
              </a:rPr>
              <a:t>delayed indefinitely: no deadlock or starvation.</a:t>
            </a:r>
          </a:p>
          <a:p>
            <a:r>
              <a:rPr lang="en-US" sz="1200" b="1" kern="1200" baseline="0" dirty="0" smtClean="0">
                <a:solidFill>
                  <a:schemeClr val="tx1"/>
                </a:solidFill>
                <a:latin typeface="+mn-lt"/>
                <a:ea typeface="+mn-ea"/>
                <a:cs typeface="+mn-cs"/>
              </a:rPr>
              <a:t>4. When no process is in a critical section, any process that requests entry to its</a:t>
            </a:r>
          </a:p>
          <a:p>
            <a:r>
              <a:rPr lang="en-US" sz="1200" kern="1200" baseline="0" dirty="0" smtClean="0">
                <a:solidFill>
                  <a:schemeClr val="tx1"/>
                </a:solidFill>
                <a:latin typeface="+mn-lt"/>
                <a:ea typeface="+mn-ea"/>
                <a:cs typeface="+mn-cs"/>
              </a:rPr>
              <a:t>critical section must be permitted to enter without delay.</a:t>
            </a:r>
          </a:p>
          <a:p>
            <a:r>
              <a:rPr lang="en-US" sz="1200" b="1" kern="1200" baseline="0" dirty="0" smtClean="0">
                <a:solidFill>
                  <a:schemeClr val="tx1"/>
                </a:solidFill>
                <a:latin typeface="+mn-lt"/>
                <a:ea typeface="+mn-ea"/>
                <a:cs typeface="+mn-cs"/>
              </a:rPr>
              <a:t>5. No assumptions are made about relative process speeds or number of processors.</a:t>
            </a:r>
          </a:p>
          <a:p>
            <a:r>
              <a:rPr lang="en-US" sz="1200" b="1" kern="1200" baseline="0" dirty="0" smtClean="0">
                <a:solidFill>
                  <a:schemeClr val="tx1"/>
                </a:solidFill>
                <a:latin typeface="+mn-lt"/>
                <a:ea typeface="+mn-ea"/>
                <a:cs typeface="+mn-cs"/>
              </a:rPr>
              <a:t>6. A process remains inside its critical section for a finite time only.</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COMPARE&amp;SWAP INSTRUCTION</a:t>
            </a:r>
          </a:p>
          <a:p>
            <a:r>
              <a:rPr lang="en-US" sz="1200" kern="1200" baseline="0" dirty="0" smtClean="0">
                <a:solidFill>
                  <a:schemeClr val="tx1"/>
                </a:solidFill>
                <a:latin typeface="+mn-lt"/>
                <a:ea typeface="+mn-ea"/>
                <a:cs typeface="+mn-cs"/>
              </a:rPr>
              <a:t>This version of the instruction checks a memory location ( *word ) against a test value (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 If the memory location’s current value is </a:t>
            </a:r>
            <a:r>
              <a:rPr lang="en-US" sz="1200" kern="1200" baseline="0" dirty="0" err="1" smtClean="0">
                <a:solidFill>
                  <a:schemeClr val="tx1"/>
                </a:solidFill>
                <a:latin typeface="+mn-lt"/>
                <a:ea typeface="+mn-ea"/>
                <a:cs typeface="+mn-cs"/>
              </a:rPr>
              <a:t>testval</a:t>
            </a:r>
            <a:r>
              <a:rPr lang="en-US" sz="1200" kern="1200" baseline="0" dirty="0" smtClean="0">
                <a:solidFill>
                  <a:schemeClr val="tx1"/>
                </a:solidFill>
                <a:latin typeface="+mn-lt"/>
                <a:ea typeface="+mn-ea"/>
                <a:cs typeface="+mn-cs"/>
              </a:rPr>
              <a:t>, it is replaced with </a:t>
            </a:r>
            <a:r>
              <a:rPr lang="en-US" sz="1200" kern="1200" baseline="0" dirty="0" err="1" smtClean="0">
                <a:solidFill>
                  <a:schemeClr val="tx1"/>
                </a:solidFill>
                <a:latin typeface="+mn-lt"/>
                <a:ea typeface="+mn-ea"/>
                <a:cs typeface="+mn-cs"/>
              </a:rPr>
              <a:t>newval</a:t>
            </a:r>
            <a:r>
              <a:rPr lang="en-US" sz="1200" kern="1200" baseline="0" dirty="0" smtClean="0">
                <a:solidFill>
                  <a:schemeClr val="tx1"/>
                </a:solidFill>
                <a:latin typeface="+mn-lt"/>
                <a:ea typeface="+mn-ea"/>
                <a:cs typeface="+mn-cs"/>
              </a:rPr>
              <a:t> ; otherwise it is left unchanged. The old memory value is always returned; thus, the memory location has been updated if the returned value is the same as the test value. This atomic instruction therefore has two parts: A </a:t>
            </a:r>
            <a:r>
              <a:rPr lang="en-US" sz="1200" b="1" kern="1200" baseline="0" dirty="0" smtClean="0">
                <a:solidFill>
                  <a:schemeClr val="tx1"/>
                </a:solidFill>
                <a:latin typeface="+mn-lt"/>
                <a:ea typeface="+mn-ea"/>
                <a:cs typeface="+mn-cs"/>
              </a:rPr>
              <a:t>compare is made </a:t>
            </a:r>
            <a:r>
              <a:rPr lang="en-US" sz="1200" kern="1200" baseline="0" dirty="0" smtClean="0">
                <a:solidFill>
                  <a:schemeClr val="tx1"/>
                </a:solidFill>
                <a:latin typeface="+mn-lt"/>
                <a:ea typeface="+mn-ea"/>
                <a:cs typeface="+mn-cs"/>
              </a:rPr>
              <a:t>between a memory value and a test value; if the values are the same, a </a:t>
            </a:r>
            <a:r>
              <a:rPr lang="en-US" sz="1200" b="1" kern="1200" baseline="0" dirty="0" smtClean="0">
                <a:solidFill>
                  <a:schemeClr val="tx1"/>
                </a:solidFill>
                <a:latin typeface="+mn-lt"/>
                <a:ea typeface="+mn-ea"/>
                <a:cs typeface="+mn-cs"/>
              </a:rPr>
              <a:t>swap occurs. </a:t>
            </a:r>
            <a:r>
              <a:rPr lang="en-US" sz="1200" kern="1200" baseline="0" dirty="0" smtClean="0">
                <a:solidFill>
                  <a:schemeClr val="tx1"/>
                </a:solidFill>
                <a:latin typeface="+mn-lt"/>
                <a:ea typeface="+mn-ea"/>
                <a:cs typeface="+mn-cs"/>
              </a:rPr>
              <a:t>The entire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function is carried out atomically—that is, it is not subject to interruption.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version of this instruction returns a Boolean value: true if the swap occurred; false otherwise. Some version of this instruction is available on nearly all processor families (x86, IA64, </a:t>
            </a:r>
            <a:r>
              <a:rPr lang="en-US" sz="1200" kern="1200" baseline="0" dirty="0" err="1" smtClean="0">
                <a:solidFill>
                  <a:schemeClr val="tx1"/>
                </a:solidFill>
                <a:latin typeface="+mn-lt"/>
                <a:ea typeface="+mn-ea"/>
                <a:cs typeface="+mn-cs"/>
              </a:rPr>
              <a:t>sparc</a:t>
            </a:r>
            <a:r>
              <a:rPr lang="en-US" sz="1200" kern="1200" baseline="0" dirty="0" smtClean="0">
                <a:solidFill>
                  <a:schemeClr val="tx1"/>
                </a:solidFill>
                <a:latin typeface="+mn-lt"/>
                <a:ea typeface="+mn-ea"/>
                <a:cs typeface="+mn-cs"/>
              </a:rPr>
              <a:t>, /390, etc.), and most operating systems use this instruction for support of concurrency.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5.2a shows a mutual exclusion protocol based on the use of this instruction. A shared variable bolt is initialized to 0. The only process that may enter its critical section is one that finds bolt equal to 0. All other processes attempting to enter their critical section go into a busy waiting mode. The term </a:t>
            </a:r>
            <a:r>
              <a:rPr lang="en-US" sz="1200" b="1" kern="1200" baseline="0" dirty="0" smtClean="0">
                <a:solidFill>
                  <a:schemeClr val="tx1"/>
                </a:solidFill>
                <a:latin typeface="+mn-lt"/>
                <a:ea typeface="+mn-ea"/>
                <a:cs typeface="+mn-cs"/>
              </a:rPr>
              <a:t>busy waiting , </a:t>
            </a:r>
            <a:r>
              <a:rPr lang="en-US" sz="1200" kern="1200" baseline="0" dirty="0" smtClean="0">
                <a:solidFill>
                  <a:schemeClr val="tx1"/>
                </a:solidFill>
                <a:latin typeface="+mn-lt"/>
                <a:ea typeface="+mn-ea"/>
                <a:cs typeface="+mn-cs"/>
              </a:rPr>
              <a:t>or </a:t>
            </a:r>
            <a:r>
              <a:rPr lang="en-US" sz="1200" b="1" kern="1200" baseline="0" dirty="0" smtClean="0">
                <a:solidFill>
                  <a:schemeClr val="tx1"/>
                </a:solidFill>
                <a:latin typeface="+mn-lt"/>
                <a:ea typeface="+mn-ea"/>
                <a:cs typeface="+mn-cs"/>
              </a:rPr>
              <a:t>spin waiting </a:t>
            </a:r>
            <a:r>
              <a:rPr lang="en-US" sz="1200" b="0" kern="1200" baseline="0" dirty="0" smtClean="0">
                <a:solidFill>
                  <a:schemeClr val="tx1"/>
                </a:solidFill>
                <a:latin typeface="+mn-lt"/>
                <a:ea typeface="+mn-ea"/>
                <a:cs typeface="+mn-cs"/>
              </a:rPr>
              <a:t>, refers to a technique in which a process can do nothing until it gets </a:t>
            </a:r>
            <a:r>
              <a:rPr lang="en-US" sz="1200" kern="1200" baseline="0" dirty="0" smtClean="0">
                <a:solidFill>
                  <a:schemeClr val="tx1"/>
                </a:solidFill>
                <a:latin typeface="+mn-lt"/>
                <a:ea typeface="+mn-ea"/>
                <a:cs typeface="+mn-cs"/>
              </a:rPr>
              <a:t>permission to enter its critical section but continues to execute an instruction or set of instructions that tests the appropriate variable to gain entrance. When a process leaves its critical section, it resets </a:t>
            </a:r>
            <a:r>
              <a:rPr lang="en-US" sz="1200" i="1" kern="1200" baseline="0" dirty="0" smtClean="0">
                <a:solidFill>
                  <a:schemeClr val="tx1"/>
                </a:solidFill>
                <a:latin typeface="+mn-lt"/>
                <a:ea typeface="+mn-ea"/>
                <a:cs typeface="+mn-cs"/>
              </a:rPr>
              <a:t>bolt to 0; at this point one and only one of the waiting </a:t>
            </a:r>
            <a:r>
              <a:rPr lang="en-US" sz="1200" kern="1200" baseline="0" dirty="0" smtClean="0">
                <a:solidFill>
                  <a:schemeClr val="tx1"/>
                </a:solidFill>
                <a:latin typeface="+mn-lt"/>
                <a:ea typeface="+mn-ea"/>
                <a:cs typeface="+mn-cs"/>
              </a:rPr>
              <a:t>processes is granted access to its critical section. The choice of process depends on which process happens to execute the compare &amp; swap instruction next.</a:t>
            </a:r>
            <a:endParaRPr lang="en-NZ" baseline="0" dirty="0" smtClean="0"/>
          </a:p>
          <a:p>
            <a:pPr lvl="0"/>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5.2b shows a mutual exclusion protocol based on the use of an exchange instruction. A shared variable </a:t>
            </a:r>
            <a:r>
              <a:rPr lang="en-US" sz="1200" i="1" kern="1200" baseline="0" dirty="0" smtClean="0">
                <a:solidFill>
                  <a:schemeClr val="tx1"/>
                </a:solidFill>
                <a:latin typeface="+mn-lt"/>
                <a:ea typeface="+mn-ea"/>
                <a:cs typeface="+mn-cs"/>
              </a:rPr>
              <a:t>bolt is initialized to 0. Each process uses a local variable key that is initialized to 1. The only process that may enter its critical section </a:t>
            </a:r>
            <a:r>
              <a:rPr lang="en-US" sz="1200" kern="1200" baseline="0" dirty="0" smtClean="0">
                <a:solidFill>
                  <a:schemeClr val="tx1"/>
                </a:solidFill>
                <a:latin typeface="+mn-lt"/>
                <a:ea typeface="+mn-ea"/>
                <a:cs typeface="+mn-cs"/>
              </a:rPr>
              <a:t>is one that finds </a:t>
            </a:r>
            <a:r>
              <a:rPr lang="en-US" sz="1200" i="1" kern="1200" baseline="0" dirty="0" smtClean="0">
                <a:solidFill>
                  <a:schemeClr val="tx1"/>
                </a:solidFill>
                <a:latin typeface="+mn-lt"/>
                <a:ea typeface="+mn-ea"/>
                <a:cs typeface="+mn-cs"/>
              </a:rPr>
              <a:t>bolt equal to 0. It excludes all other processes from the critical section </a:t>
            </a:r>
            <a:r>
              <a:rPr lang="en-US" sz="1200" kern="1200" baseline="0" dirty="0" smtClean="0">
                <a:solidFill>
                  <a:schemeClr val="tx1"/>
                </a:solidFill>
                <a:latin typeface="+mn-lt"/>
                <a:ea typeface="+mn-ea"/>
                <a:cs typeface="+mn-cs"/>
              </a:rPr>
              <a:t>by setting </a:t>
            </a:r>
            <a:r>
              <a:rPr lang="en-US" sz="1200" i="1" kern="1200" baseline="0" dirty="0" smtClean="0">
                <a:solidFill>
                  <a:schemeClr val="tx1"/>
                </a:solidFill>
                <a:latin typeface="+mn-lt"/>
                <a:ea typeface="+mn-ea"/>
                <a:cs typeface="+mn-cs"/>
              </a:rPr>
              <a:t>bolt to 1. When a process leaves its critical section, it resets bolt to 0, </a:t>
            </a:r>
            <a:r>
              <a:rPr lang="en-US" sz="1200" kern="1200" baseline="0" dirty="0" smtClean="0">
                <a:solidFill>
                  <a:schemeClr val="tx1"/>
                </a:solidFill>
                <a:latin typeface="+mn-lt"/>
                <a:ea typeface="+mn-ea"/>
                <a:cs typeface="+mn-cs"/>
              </a:rPr>
              <a:t>allowing another process to gain access to its critical section.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use of a special machine instruction to enforce mutual exclusion has a number of advantages:</a:t>
            </a:r>
          </a:p>
          <a:p>
            <a:r>
              <a:rPr lang="en-US" sz="1200" kern="1200" baseline="0" dirty="0" smtClean="0">
                <a:solidFill>
                  <a:schemeClr val="tx1"/>
                </a:solidFill>
                <a:latin typeface="+mn-lt"/>
                <a:ea typeface="+mn-ea"/>
                <a:cs typeface="+mn-cs"/>
              </a:rPr>
              <a:t>• It is applicable to any number of processes on either a single processor or multiple processors sharing main memory.</a:t>
            </a:r>
          </a:p>
          <a:p>
            <a:r>
              <a:rPr lang="en-US" sz="1200" kern="1200" baseline="0" dirty="0" smtClean="0">
                <a:solidFill>
                  <a:schemeClr val="tx1"/>
                </a:solidFill>
                <a:latin typeface="+mn-lt"/>
                <a:ea typeface="+mn-ea"/>
                <a:cs typeface="+mn-cs"/>
              </a:rPr>
              <a:t>• It is simple and therefore easy to verify.</a:t>
            </a:r>
          </a:p>
          <a:p>
            <a:r>
              <a:rPr lang="en-US" sz="1200" kern="1200" baseline="0" dirty="0" smtClean="0">
                <a:solidFill>
                  <a:schemeClr val="tx1"/>
                </a:solidFill>
                <a:latin typeface="+mn-lt"/>
                <a:ea typeface="+mn-ea"/>
                <a:cs typeface="+mn-cs"/>
              </a:rPr>
              <a:t>• It can be used to support multiple critical sections; each critical section can be defined by its own variable.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some serious disadvantages: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Busy waiting is employed: </a:t>
            </a:r>
            <a:r>
              <a:rPr lang="en-US" sz="1200" b="0" kern="1200" baseline="0" dirty="0" smtClean="0">
                <a:solidFill>
                  <a:schemeClr val="tx1"/>
                </a:solidFill>
                <a:latin typeface="+mn-lt"/>
                <a:ea typeface="+mn-ea"/>
                <a:cs typeface="+mn-cs"/>
              </a:rPr>
              <a:t>Thus, while a process is waiting for access to a critical </a:t>
            </a:r>
            <a:r>
              <a:rPr lang="en-US" sz="1200" kern="1200" baseline="0" dirty="0" smtClean="0">
                <a:solidFill>
                  <a:schemeClr val="tx1"/>
                </a:solidFill>
                <a:latin typeface="+mn-lt"/>
                <a:ea typeface="+mn-ea"/>
                <a:cs typeface="+mn-cs"/>
              </a:rPr>
              <a:t>section, it continues to consume processor time.</a:t>
            </a:r>
          </a:p>
          <a:p>
            <a:pPr>
              <a:buFont typeface="Arial"/>
              <a:buChar char="•"/>
            </a:pPr>
            <a:r>
              <a:rPr lang="en-US" sz="1200" b="1" kern="1200" baseline="0" dirty="0" smtClean="0">
                <a:solidFill>
                  <a:schemeClr val="tx1"/>
                </a:solidFill>
                <a:latin typeface="+mn-lt"/>
                <a:ea typeface="+mn-ea"/>
                <a:cs typeface="+mn-cs"/>
              </a:rPr>
              <a:t>Starvation is possible: </a:t>
            </a:r>
            <a:r>
              <a:rPr lang="en-US" sz="1200" b="0" kern="1200" baseline="0" dirty="0" smtClean="0">
                <a:solidFill>
                  <a:schemeClr val="tx1"/>
                </a:solidFill>
                <a:latin typeface="+mn-lt"/>
                <a:ea typeface="+mn-ea"/>
                <a:cs typeface="+mn-cs"/>
              </a:rPr>
              <a:t>When a process leaves a critical section and more than </a:t>
            </a:r>
            <a:r>
              <a:rPr lang="en-US" sz="1200" kern="1200" baseline="0" dirty="0" smtClean="0">
                <a:solidFill>
                  <a:schemeClr val="tx1"/>
                </a:solidFill>
                <a:latin typeface="+mn-lt"/>
                <a:ea typeface="+mn-ea"/>
                <a:cs typeface="+mn-cs"/>
              </a:rPr>
              <a:t>one process is waiting, the selection of a waiting process is arbitrary. Thus, some process could indefinitely be denied access.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Deadlock is possible: </a:t>
            </a:r>
            <a:r>
              <a:rPr lang="en-US" sz="1200" b="0" kern="1200" baseline="0" dirty="0" smtClean="0">
                <a:solidFill>
                  <a:schemeClr val="tx1"/>
                </a:solidFill>
                <a:latin typeface="+mn-lt"/>
                <a:ea typeface="+mn-ea"/>
                <a:cs typeface="+mn-cs"/>
              </a:rPr>
              <a:t>Consider the following scenario on a single-processor </a:t>
            </a:r>
            <a:r>
              <a:rPr lang="en-US" sz="1200" kern="1200" baseline="0" dirty="0" smtClean="0">
                <a:solidFill>
                  <a:schemeClr val="tx1"/>
                </a:solidFill>
                <a:latin typeface="+mn-lt"/>
                <a:ea typeface="+mn-ea"/>
                <a:cs typeface="+mn-cs"/>
              </a:rPr>
              <a:t>system. Process P1 executes the special instruction (e.g., compare &amp; swap, exchange ) and enters its critical section. P1 is then interrupted to give the processor to P2, which has higher priority. If P2 now attempts to use the same resource as P1, it will be denied access because of the mutual exclusion mechanism. Thus, it will go into a busy waiting loop. However, P1 will never be dispatched</a:t>
            </a:r>
          </a:p>
          <a:p>
            <a:r>
              <a:rPr lang="en-US" sz="1200" kern="1200" baseline="0" dirty="0" smtClean="0">
                <a:solidFill>
                  <a:schemeClr val="tx1"/>
                </a:solidFill>
                <a:latin typeface="+mn-lt"/>
                <a:ea typeface="+mn-ea"/>
                <a:cs typeface="+mn-cs"/>
              </a:rPr>
              <a:t>because it is of lower priority than another ready process, P2.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of the drawbacks of both the software and hardware solutions just outlined, we need to look for other mechanisms.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chapter begins with an introduction to the concept of concurrency and the implications of the execution of multiple concurrent processes. 1 We find that the basic requirement for support of concurrent processes is the ability to enforce mutual exclusion; that is, the ability to exclude all other processes from a course of action while one process is granted that ability. Next, we examine some hardware mechanisms that can support mutual exclusion. Then we look at solutions that do not involve busy waiting and that can be supported either by the OS or enforced by language compilers. We examine three approaches: semaphores, monitors, and message passing.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classic problems in concurrency are used to illustrate the concepts and compare the approaches presented in this chapter. The producer/consumer problem is introduced in Section 5.3 and used as a running example. The chapter closes with the readers/writers problem.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 To receive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achieve the desired effect, we can view the semaphore as a variable that has an integer value upon which only three operations are defined:</a:t>
            </a:r>
          </a:p>
          <a:p>
            <a:r>
              <a:rPr lang="en-US" sz="1200" b="1" kern="1200" baseline="0" dirty="0" smtClean="0">
                <a:solidFill>
                  <a:schemeClr val="tx1"/>
                </a:solidFill>
                <a:latin typeface="+mn-lt"/>
                <a:ea typeface="+mn-ea"/>
                <a:cs typeface="+mn-cs"/>
              </a:rPr>
              <a:t>1. A semaphore may be initialized to a nonnegative integer value.</a:t>
            </a:r>
          </a:p>
          <a:p>
            <a:r>
              <a:rPr lang="en-US" sz="1200" b="1" kern="1200" baseline="0" dirty="0" smtClean="0">
                <a:solidFill>
                  <a:schemeClr val="tx1"/>
                </a:solidFill>
                <a:latin typeface="+mn-lt"/>
                <a:ea typeface="+mn-ea"/>
                <a:cs typeface="+mn-cs"/>
              </a:rPr>
              <a:t>2. The </a:t>
            </a:r>
            <a:r>
              <a:rPr lang="en-US" sz="1200" b="1" kern="1200" baseline="0" dirty="0" err="1" smtClean="0">
                <a:solidFill>
                  <a:schemeClr val="tx1"/>
                </a:solidFill>
                <a:latin typeface="+mn-lt"/>
                <a:ea typeface="+mn-ea"/>
                <a:cs typeface="+mn-cs"/>
              </a:rPr>
              <a:t>semWait</a:t>
            </a:r>
            <a:r>
              <a:rPr lang="en-US" sz="1200" b="1" kern="1200" baseline="0" dirty="0" smtClean="0">
                <a:solidFill>
                  <a:schemeClr val="tx1"/>
                </a:solidFill>
                <a:latin typeface="+mn-lt"/>
                <a:ea typeface="+mn-ea"/>
                <a:cs typeface="+mn-cs"/>
              </a:rPr>
              <a:t> operation decrements the semaphore value. </a:t>
            </a:r>
            <a:r>
              <a:rPr lang="en-US" sz="1200" b="0" kern="1200" baseline="0" dirty="0" smtClean="0">
                <a:solidFill>
                  <a:schemeClr val="tx1"/>
                </a:solidFill>
                <a:latin typeface="+mn-lt"/>
                <a:ea typeface="+mn-ea"/>
                <a:cs typeface="+mn-cs"/>
              </a:rPr>
              <a:t>If the value </a:t>
            </a:r>
            <a:r>
              <a:rPr lang="en-US" sz="1200" kern="1200" baseline="0" dirty="0" smtClean="0">
                <a:solidFill>
                  <a:schemeClr val="tx1"/>
                </a:solidFill>
                <a:latin typeface="+mn-lt"/>
                <a:ea typeface="+mn-ea"/>
                <a:cs typeface="+mn-cs"/>
              </a:rPr>
              <a:t>becomes negative, then the process executing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is blocked.</a:t>
            </a:r>
          </a:p>
          <a:p>
            <a:r>
              <a:rPr lang="en-US" sz="1200" kern="1200" baseline="0" dirty="0" smtClean="0">
                <a:solidFill>
                  <a:schemeClr val="tx1"/>
                </a:solidFill>
                <a:latin typeface="+mn-lt"/>
                <a:ea typeface="+mn-ea"/>
                <a:cs typeface="+mn-cs"/>
              </a:rPr>
              <a:t>Otherwise, the process continues execution.</a:t>
            </a:r>
          </a:p>
          <a:p>
            <a:r>
              <a:rPr lang="en-US" sz="1200" b="1" kern="1200" baseline="0" dirty="0" smtClean="0">
                <a:solidFill>
                  <a:schemeClr val="tx1"/>
                </a:solidFill>
                <a:latin typeface="+mn-lt"/>
                <a:ea typeface="+mn-ea"/>
                <a:cs typeface="+mn-cs"/>
              </a:rPr>
              <a:t>3. The </a:t>
            </a:r>
            <a:r>
              <a:rPr lang="en-US" sz="1200" b="1" kern="1200" baseline="0" dirty="0" err="1" smtClean="0">
                <a:solidFill>
                  <a:schemeClr val="tx1"/>
                </a:solidFill>
                <a:latin typeface="+mn-lt"/>
                <a:ea typeface="+mn-ea"/>
                <a:cs typeface="+mn-cs"/>
              </a:rPr>
              <a:t>semSignal</a:t>
            </a:r>
            <a:r>
              <a:rPr lang="en-US" sz="1200" b="1" kern="1200" baseline="0" dirty="0" smtClean="0">
                <a:solidFill>
                  <a:schemeClr val="tx1"/>
                </a:solidFill>
                <a:latin typeface="+mn-lt"/>
                <a:ea typeface="+mn-ea"/>
                <a:cs typeface="+mn-cs"/>
              </a:rPr>
              <a:t> operation increments the semaphore value</a:t>
            </a:r>
            <a:r>
              <a:rPr lang="en-US" sz="1200" b="0" kern="1200" baseline="0" dirty="0" smtClean="0">
                <a:solidFill>
                  <a:schemeClr val="tx1"/>
                </a:solidFill>
                <a:latin typeface="+mn-lt"/>
                <a:ea typeface="+mn-ea"/>
                <a:cs typeface="+mn-cs"/>
              </a:rPr>
              <a:t>. If the resulting </a:t>
            </a:r>
            <a:r>
              <a:rPr lang="en-US" sz="1200" kern="1200" baseline="0" dirty="0" smtClean="0">
                <a:solidFill>
                  <a:schemeClr val="tx1"/>
                </a:solidFill>
                <a:latin typeface="+mn-lt"/>
                <a:ea typeface="+mn-ea"/>
                <a:cs typeface="+mn-cs"/>
              </a:rPr>
              <a:t>value is less than or equal to zero, then a process blocked by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a:t>
            </a:r>
          </a:p>
          <a:p>
            <a:r>
              <a:rPr lang="en-US" sz="1200" kern="1200" baseline="0" dirty="0" smtClean="0">
                <a:solidFill>
                  <a:schemeClr val="tx1"/>
                </a:solidFill>
                <a:latin typeface="+mn-lt"/>
                <a:ea typeface="+mn-ea"/>
                <a:cs typeface="+mn-cs"/>
              </a:rPr>
              <a:t>if any, is unblocked. Other than these three operations, there is no way to inspect or manipulate semaphores.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[DOWN08] points out three interesting consequences of the semaphore definition:</a:t>
            </a:r>
          </a:p>
          <a:p>
            <a:r>
              <a:rPr lang="en-US" sz="1200" kern="1200" baseline="0" dirty="0" smtClean="0">
                <a:solidFill>
                  <a:schemeClr val="tx1"/>
                </a:solidFill>
                <a:latin typeface="+mn-lt"/>
                <a:ea typeface="+mn-ea"/>
                <a:cs typeface="+mn-cs"/>
              </a:rPr>
              <a:t>• In general, there is no way to know before a process decrements a semaphore whether it will block or not.</a:t>
            </a:r>
          </a:p>
          <a:p>
            <a:pPr>
              <a:buFont typeface="Arial"/>
              <a:buChar char="•"/>
            </a:pPr>
            <a:r>
              <a:rPr lang="en-US" sz="1200" kern="1200" baseline="0" dirty="0" smtClean="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a:t>
            </a:r>
          </a:p>
          <a:p>
            <a:r>
              <a:rPr lang="en-US" sz="1200" kern="1200" baseline="0" dirty="0" smtClean="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5.3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more restricted version, known as the </a:t>
            </a:r>
            <a:r>
              <a:rPr lang="en-US" sz="1200" b="1" kern="1200" baseline="0" dirty="0" smtClean="0">
                <a:solidFill>
                  <a:schemeClr val="tx1"/>
                </a:solidFill>
                <a:latin typeface="+mn-lt"/>
                <a:ea typeface="+mn-ea"/>
                <a:cs typeface="+mn-cs"/>
              </a:rPr>
              <a:t>binary semaphore , </a:t>
            </a:r>
            <a:r>
              <a:rPr lang="en-US" sz="1200" b="0" kern="1200" baseline="0" dirty="0" smtClean="0">
                <a:solidFill>
                  <a:schemeClr val="tx1"/>
                </a:solidFill>
                <a:latin typeface="+mn-lt"/>
                <a:ea typeface="+mn-ea"/>
                <a:cs typeface="+mn-cs"/>
              </a:rPr>
              <a:t>is defined in Figure 5.4 . </a:t>
            </a:r>
            <a:r>
              <a:rPr lang="en-US" sz="1200" kern="1200" baseline="0" dirty="0" smtClean="0">
                <a:solidFill>
                  <a:schemeClr val="tx1"/>
                </a:solidFill>
                <a:latin typeface="+mn-lt"/>
                <a:ea typeface="+mn-ea"/>
                <a:cs typeface="+mn-cs"/>
              </a:rPr>
              <a:t>A binary semaphore may only take on the values 0 and 1 and can be defined by the</a:t>
            </a:r>
          </a:p>
          <a:p>
            <a:r>
              <a:rPr lang="en-US" sz="1200" kern="1200" baseline="0" dirty="0" smtClean="0">
                <a:solidFill>
                  <a:schemeClr val="tx1"/>
                </a:solidFill>
                <a:latin typeface="+mn-lt"/>
                <a:ea typeface="+mn-ea"/>
                <a:cs typeface="+mn-cs"/>
              </a:rPr>
              <a:t>following three operations:</a:t>
            </a:r>
          </a:p>
          <a:p>
            <a:r>
              <a:rPr lang="en-US" sz="1200" b="0" kern="1200" baseline="0" dirty="0" smtClean="0">
                <a:solidFill>
                  <a:schemeClr val="tx1"/>
                </a:solidFill>
                <a:latin typeface="+mn-lt"/>
                <a:ea typeface="+mn-ea"/>
                <a:cs typeface="+mn-cs"/>
              </a:rPr>
              <a:t>1. A binary semaphore may be initialized to 0 or 1.</a:t>
            </a: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semWaitB</a:t>
            </a:r>
            <a:r>
              <a:rPr lang="en-US" sz="1200" b="0" kern="1200" baseline="0" dirty="0" smtClean="0">
                <a:solidFill>
                  <a:schemeClr val="tx1"/>
                </a:solidFill>
                <a:latin typeface="+mn-lt"/>
                <a:ea typeface="+mn-ea"/>
                <a:cs typeface="+mn-cs"/>
              </a:rPr>
              <a:t> operation checks the semaphore value</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If the value is zero, </a:t>
            </a:r>
            <a:r>
              <a:rPr lang="en-US" sz="1200" kern="1200" baseline="0" dirty="0" smtClean="0">
                <a:solidFill>
                  <a:schemeClr val="tx1"/>
                </a:solidFill>
                <a:latin typeface="+mn-lt"/>
                <a:ea typeface="+mn-ea"/>
                <a:cs typeface="+mn-cs"/>
              </a:rPr>
              <a:t>then the process executing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is blocked. If the value is one, then the value is changed to zero and the process continues execution.</a:t>
            </a: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semSignalB</a:t>
            </a:r>
            <a:r>
              <a:rPr lang="en-US" sz="1200" b="0" kern="1200" baseline="0" dirty="0" smtClean="0">
                <a:solidFill>
                  <a:schemeClr val="tx1"/>
                </a:solidFill>
                <a:latin typeface="+mn-lt"/>
                <a:ea typeface="+mn-ea"/>
                <a:cs typeface="+mn-cs"/>
              </a:rPr>
              <a:t> operation checks to see if any processes are blocked</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on this semaphore (semaphore value equals 0). If so, then a process blocked by a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is unblocked. If no processes are blocked, then the value of the semaphore is set to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principle, it should be easier to implement the binary semaphore, and it can be shown that it has the same expressive power as the general semaphore (see Problem 5.17). To contrast the two types of semaphores, the </a:t>
            </a:r>
            <a:r>
              <a:rPr lang="en-US" sz="1200" kern="1200" baseline="0" dirty="0" err="1" smtClean="0">
                <a:solidFill>
                  <a:schemeClr val="tx1"/>
                </a:solidFill>
                <a:latin typeface="+mn-lt"/>
                <a:ea typeface="+mn-ea"/>
                <a:cs typeface="+mn-cs"/>
              </a:rPr>
              <a:t>nonbinary</a:t>
            </a:r>
            <a:r>
              <a:rPr lang="en-US" sz="1200" kern="1200" baseline="0" dirty="0" smtClean="0">
                <a:solidFill>
                  <a:schemeClr val="tx1"/>
                </a:solidFill>
                <a:latin typeface="+mn-lt"/>
                <a:ea typeface="+mn-ea"/>
                <a:cs typeface="+mn-cs"/>
              </a:rPr>
              <a:t> semaphore is often referred to as either a </a:t>
            </a:r>
            <a:r>
              <a:rPr lang="en-US" sz="1200" b="1" kern="1200" baseline="0" dirty="0" smtClean="0">
                <a:solidFill>
                  <a:schemeClr val="tx1"/>
                </a:solidFill>
                <a:latin typeface="+mn-lt"/>
                <a:ea typeface="+mn-ea"/>
                <a:cs typeface="+mn-cs"/>
              </a:rPr>
              <a:t>counting semaphore </a:t>
            </a:r>
            <a:r>
              <a:rPr lang="en-US" sz="1200" b="0" kern="1200" baseline="0" dirty="0" smtClean="0">
                <a:solidFill>
                  <a:schemeClr val="tx1"/>
                </a:solidFill>
                <a:latin typeface="+mn-lt"/>
                <a:ea typeface="+mn-ea"/>
                <a:cs typeface="+mn-cs"/>
              </a:rPr>
              <a:t>or a</a:t>
            </a:r>
            <a:r>
              <a:rPr lang="en-US" sz="1200" b="1" kern="1200" baseline="0" dirty="0" smtClean="0">
                <a:solidFill>
                  <a:schemeClr val="tx1"/>
                </a:solidFill>
                <a:latin typeface="+mn-lt"/>
                <a:ea typeface="+mn-ea"/>
                <a:cs typeface="+mn-cs"/>
              </a:rPr>
              <a:t> general semaphore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concept related to the binary semaphore is the </a:t>
            </a:r>
            <a:r>
              <a:rPr lang="en-US" sz="1200" b="1" kern="1200" baseline="0" dirty="0" err="1" smtClean="0">
                <a:solidFill>
                  <a:schemeClr val="tx1"/>
                </a:solidFill>
                <a:latin typeface="+mn-lt"/>
                <a:ea typeface="+mn-ea"/>
                <a:cs typeface="+mn-cs"/>
              </a:rPr>
              <a:t>mutex</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A key difference </a:t>
            </a:r>
            <a:r>
              <a:rPr lang="en-US" sz="1200" kern="1200" baseline="0" dirty="0" smtClean="0">
                <a:solidFill>
                  <a:schemeClr val="tx1"/>
                </a:solidFill>
                <a:latin typeface="+mn-lt"/>
                <a:ea typeface="+mn-ea"/>
                <a:cs typeface="+mn-cs"/>
              </a:rPr>
              <a:t>between the two is that the process that locks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(sets the value to zero) must be the one to unlock it (sets the value to 1). In contrast, it is possible for one process to lock a binary semaphore and for another to unlock it.</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smtClean="0">
                <a:solidFill>
                  <a:schemeClr val="tx1"/>
                </a:solidFill>
                <a:latin typeface="+mn-lt"/>
                <a:ea typeface="+mn-ea"/>
                <a:cs typeface="+mn-cs"/>
              </a:rPr>
              <a:t>strong semaphore . </a:t>
            </a:r>
            <a:r>
              <a:rPr lang="en-US" sz="1200" b="0" kern="1200" baseline="0" dirty="0" smtClean="0">
                <a:solidFill>
                  <a:schemeClr val="tx1"/>
                </a:solidFill>
                <a:latin typeface="+mn-lt"/>
                <a:ea typeface="+mn-ea"/>
                <a:cs typeface="+mn-cs"/>
              </a:rPr>
              <a:t>A semaphore that does not specify the order in which processes </a:t>
            </a:r>
            <a:r>
              <a:rPr lang="en-US" sz="1200" kern="1200" baseline="0" dirty="0" smtClean="0">
                <a:solidFill>
                  <a:schemeClr val="tx1"/>
                </a:solidFill>
                <a:latin typeface="+mn-lt"/>
                <a:ea typeface="+mn-ea"/>
                <a:cs typeface="+mn-cs"/>
              </a:rPr>
              <a:t>are removed from the queue is a </a:t>
            </a:r>
            <a:r>
              <a:rPr lang="en-US" sz="1200" b="1" kern="1200" baseline="0" dirty="0" smtClean="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5.5 , based on one in [DENN84], is an example of the operation of a strong semaphore. Here processes A, B, and C depend on a result from process D. Initially (1), A is running;</a:t>
            </a:r>
          </a:p>
          <a:p>
            <a:r>
              <a:rPr lang="en-US" sz="1200" kern="1200" baseline="0" dirty="0" smtClean="0">
                <a:solidFill>
                  <a:schemeClr val="tx1"/>
                </a:solidFill>
                <a:latin typeface="+mn-lt"/>
                <a:ea typeface="+mn-ea"/>
                <a:cs typeface="+mn-cs"/>
              </a:rPr>
              <a:t>B, C, and D are ready; and the semaphore count is 1, indicating that one of D’s results is available. When A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on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 </a:t>
            </a:r>
            <a:r>
              <a:rPr lang="en-US" sz="1200" kern="1200" baseline="0" dirty="0" smtClean="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and is blocked, allowing D to run (3). When D completes a new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mutual exclusion algorithm discussed in the next subsection and illustrated in Figure 5.6 , strong semaphores guarantee freedom from starvation, while weak semaphores do not. We will assume strong semaphores because they are more convenient and because this is the form of semaphore typically provided by operating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5.6 shows a straightforward solution to the mutual exclusion problem using a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(compare Figure 5.1 ). Consider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identified in the array P (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all of which need access to the same resource. Each process has a critical section </a:t>
            </a:r>
            <a:r>
              <a:rPr lang="en-US" sz="1200" kern="1200" baseline="0" dirty="0" smtClean="0">
                <a:solidFill>
                  <a:schemeClr val="tx1"/>
                </a:solidFill>
                <a:latin typeface="+mn-lt"/>
                <a:ea typeface="+mn-ea"/>
                <a:cs typeface="+mn-cs"/>
              </a:rPr>
              <a:t>used to access the resource. In each process, a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is executed just before its critical section. If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no longer positive, no other process will be able to enter its critical 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semaphore is initialized to 1. Thus, the first process that executes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will be able to enter the critical section immediately,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0. Any other process attempting to enter the critical section will find it busy and will be blocked,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–1. Any number of processes may attempt entry; each such unsuccessful attempt results in a further decrement of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When the process that initially entered its critical section departs,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5.7 , based on one in [BACO03], shows a possible sequence for three processes using the mutual exclusion discipline of Figure 5.6 . In this example three processes (A, B, C) access a shared resource protected by the semaphore </a:t>
            </a:r>
            <a:r>
              <a:rPr lang="en-US" sz="1200" i="1" kern="1200" baseline="0" dirty="0" smtClean="0">
                <a:solidFill>
                  <a:schemeClr val="tx1"/>
                </a:solidFill>
                <a:latin typeface="+mn-lt"/>
                <a:ea typeface="+mn-ea"/>
                <a:cs typeface="+mn-cs"/>
              </a:rPr>
              <a:t>lock . </a:t>
            </a:r>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lock ) ; because the semaphore has a value of 1 at </a:t>
            </a:r>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 the semaphore takes on the value 0. While A is in its critical section, both B and </a:t>
            </a:r>
            <a:r>
              <a:rPr lang="en-US" sz="1200" kern="1200" baseline="0" dirty="0" err="1" smtClean="0">
                <a:solidFill>
                  <a:schemeClr val="tx1"/>
                </a:solidFill>
                <a:latin typeface="+mn-lt"/>
                <a:ea typeface="+mn-ea"/>
                <a:cs typeface="+mn-cs"/>
              </a:rPr>
              <a:t>CFigure</a:t>
            </a:r>
            <a:r>
              <a:rPr lang="en-US" sz="1200" kern="1200" baseline="0" dirty="0" smtClean="0">
                <a:solidFill>
                  <a:schemeClr val="tx1"/>
                </a:solidFill>
                <a:latin typeface="+mn-lt"/>
                <a:ea typeface="+mn-ea"/>
                <a:cs typeface="+mn-cs"/>
              </a:rPr>
              <a:t> 5.7 , based on one in [BACO03], shows a possible sequence for three processes using the mutual exclusion discipline of Figure 5.6 . In this example three processes (A, B, C) access a shared resource protected by the semaphore </a:t>
            </a:r>
            <a:r>
              <a:rPr lang="en-US" sz="1200" i="1" kern="1200" baseline="0" dirty="0" smtClean="0">
                <a:solidFill>
                  <a:schemeClr val="tx1"/>
                </a:solidFill>
                <a:latin typeface="+mn-lt"/>
                <a:ea typeface="+mn-ea"/>
                <a:cs typeface="+mn-cs"/>
              </a:rPr>
              <a:t>lock .</a:t>
            </a:r>
          </a:p>
          <a:p>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lock ) ; because the semaphore has a value of 1 at </a:t>
            </a:r>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 the semaphore takes on the value 0. While A is in its critical section, both B and C perform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and are blocked pending the availability of the semaphore. When A exits its critical section and performs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lock ) , B, which </a:t>
            </a:r>
            <a:r>
              <a:rPr lang="en-US" sz="1200" kern="1200" baseline="0" dirty="0" smtClean="0">
                <a:solidFill>
                  <a:schemeClr val="tx1"/>
                </a:solidFill>
                <a:latin typeface="+mn-lt"/>
                <a:ea typeface="+mn-ea"/>
                <a:cs typeface="+mn-cs"/>
              </a:rPr>
              <a:t>was the first process in the queue, can now enter its critical section.</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begin, let us assume that the buffer is infinite and consists of a linear array of elements.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5.8 illustrates the structure of buffer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The producer can generate items and store them in the buffer at its own pace. Each time, an index ( </a:t>
            </a:r>
            <a:r>
              <a:rPr lang="en-US" sz="1200" i="1" kern="1200" baseline="0" dirty="0" smtClean="0">
                <a:solidFill>
                  <a:schemeClr val="tx1"/>
                </a:solidFill>
                <a:latin typeface="+mn-lt"/>
                <a:ea typeface="+mn-ea"/>
                <a:cs typeface="+mn-cs"/>
              </a:rPr>
              <a:t>in ) into the </a:t>
            </a:r>
            <a:r>
              <a:rPr lang="en-US" sz="1200" kern="1200" baseline="0" dirty="0" smtClean="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smtClean="0">
                <a:solidFill>
                  <a:schemeClr val="tx1"/>
                </a:solidFill>
                <a:latin typeface="+mn-lt"/>
                <a:ea typeface="+mn-ea"/>
                <a:cs typeface="+mn-cs"/>
              </a:rPr>
              <a:t>in &gt; out ) before proceeding.</a:t>
            </a:r>
            <a:endParaRPr lang="en-NZ" dirty="0" smtClean="0"/>
          </a:p>
          <a:p>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central themes of operating system design are all concerned with the management of processes and threads: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Multiprogramming: </a:t>
            </a:r>
            <a:r>
              <a:rPr lang="en-US" sz="1200" b="0" kern="1200" baseline="0" dirty="0" smtClean="0">
                <a:solidFill>
                  <a:schemeClr val="tx1"/>
                </a:solidFill>
                <a:latin typeface="+mn-lt"/>
                <a:ea typeface="+mn-ea"/>
                <a:cs typeface="+mn-cs"/>
              </a:rPr>
              <a:t>The management of multiple processes within a </a:t>
            </a:r>
            <a:r>
              <a:rPr lang="en-US" sz="1200" b="0" kern="1200" baseline="0" dirty="0" err="1" smtClean="0">
                <a:solidFill>
                  <a:schemeClr val="tx1"/>
                </a:solidFill>
                <a:latin typeface="+mn-lt"/>
                <a:ea typeface="+mn-ea"/>
                <a:cs typeface="+mn-cs"/>
              </a:rPr>
              <a:t>uniprocessor</a:t>
            </a:r>
            <a:r>
              <a:rPr lang="en-US" sz="1200" b="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system</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Multiprocessing : </a:t>
            </a:r>
            <a:r>
              <a:rPr lang="en-US" sz="1200" b="0" kern="1200" baseline="0" dirty="0" smtClean="0">
                <a:solidFill>
                  <a:schemeClr val="tx1"/>
                </a:solidFill>
                <a:latin typeface="+mn-lt"/>
                <a:ea typeface="+mn-ea"/>
                <a:cs typeface="+mn-cs"/>
              </a:rPr>
              <a:t>The management of multiple processes within a multiprocessor</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Distributed processing: </a:t>
            </a:r>
            <a:r>
              <a:rPr lang="en-US" sz="1200" b="0" kern="1200" baseline="0" dirty="0" smtClean="0">
                <a:solidFill>
                  <a:schemeClr val="tx1"/>
                </a:solidFill>
                <a:latin typeface="+mn-lt"/>
                <a:ea typeface="+mn-ea"/>
                <a:cs typeface="+mn-cs"/>
              </a:rPr>
              <a:t>The management of multiple processes executing on </a:t>
            </a:r>
            <a:r>
              <a:rPr lang="en-US" sz="1200" kern="1200" baseline="0" dirty="0" smtClean="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Let us try to implement this system using binary semaphores. Figure 5.9 is a first attempt. Rather than deal with the indices </a:t>
            </a:r>
            <a:r>
              <a:rPr lang="en-US" sz="1200" i="1" kern="1200" baseline="0" dirty="0" smtClean="0">
                <a:solidFill>
                  <a:schemeClr val="tx1"/>
                </a:solidFill>
                <a:latin typeface="+mn-lt"/>
                <a:ea typeface="+mn-ea"/>
                <a:cs typeface="+mn-cs"/>
              </a:rPr>
              <a:t>in and out , we can simply keep track </a:t>
            </a:r>
            <a:r>
              <a:rPr lang="en-US" sz="1200" kern="1200" baseline="0" dirty="0" smtClean="0">
                <a:solidFill>
                  <a:schemeClr val="tx1"/>
                </a:solidFill>
                <a:latin typeface="+mn-lt"/>
                <a:ea typeface="+mn-ea"/>
                <a:cs typeface="+mn-cs"/>
              </a:rPr>
              <a:t>of the number of items in the buffer, using the integer variable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in – out ). The </a:t>
            </a:r>
            <a:r>
              <a:rPr lang="en-US" sz="1200" kern="1200" baseline="0" dirty="0" smtClean="0">
                <a:solidFill>
                  <a:schemeClr val="tx1"/>
                </a:solidFill>
                <a:latin typeface="+mn-lt"/>
                <a:ea typeface="+mn-ea"/>
                <a:cs typeface="+mn-cs"/>
              </a:rPr>
              <a:t>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used to enforce mutual exclusion; the semaphore delay is used to force the consumer to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if the buffer is empty.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solution seems rather straightforward. The producer is free to add to the buffer at any time. It performs </a:t>
            </a:r>
            <a:r>
              <a:rPr lang="en-US" sz="1200" kern="1200" baseline="0" dirty="0" err="1" smtClean="0">
                <a:solidFill>
                  <a:schemeClr val="tx1"/>
                </a:solidFill>
                <a:latin typeface="+mn-lt"/>
                <a:ea typeface="+mn-ea"/>
                <a:cs typeface="+mn-cs"/>
              </a:rPr>
              <a:t>semWaitB(s</a:t>
            </a:r>
            <a:r>
              <a:rPr lang="en-US" sz="1200" kern="1200" baseline="0" dirty="0" smtClean="0">
                <a:solidFill>
                  <a:schemeClr val="tx1"/>
                </a:solidFill>
                <a:latin typeface="+mn-lt"/>
                <a:ea typeface="+mn-ea"/>
                <a:cs typeface="+mn-cs"/>
              </a:rPr>
              <a:t>) before appending and </a:t>
            </a:r>
            <a:r>
              <a:rPr lang="en-US" sz="1200" kern="1200" baseline="0" dirty="0" err="1" smtClean="0">
                <a:solidFill>
                  <a:schemeClr val="tx1"/>
                </a:solidFill>
                <a:latin typeface="+mn-lt"/>
                <a:ea typeface="+mn-ea"/>
                <a:cs typeface="+mn-cs"/>
              </a:rPr>
              <a:t>semSignalB(s</a:t>
            </a:r>
            <a:r>
              <a:rPr lang="en-US" sz="1200" kern="1200" baseline="0" dirty="0" smtClean="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1, then the buffer was empty just prior </a:t>
            </a:r>
            <a:r>
              <a:rPr lang="en-US" sz="1200" kern="1200" baseline="0" dirty="0" smtClean="0">
                <a:solidFill>
                  <a:schemeClr val="tx1"/>
                </a:solidFill>
                <a:latin typeface="+mn-lt"/>
                <a:ea typeface="+mn-ea"/>
                <a:cs typeface="+mn-cs"/>
              </a:rPr>
              <a:t>to this append, so the producer performs </a:t>
            </a:r>
            <a:r>
              <a:rPr lang="en-US" sz="1200" kern="1200" baseline="0" dirty="0" err="1" smtClean="0">
                <a:solidFill>
                  <a:schemeClr val="tx1"/>
                </a:solidFill>
                <a:latin typeface="+mn-lt"/>
                <a:ea typeface="+mn-ea"/>
                <a:cs typeface="+mn-cs"/>
              </a:rPr>
              <a:t>semSignalB(delay</a:t>
            </a:r>
            <a:r>
              <a:rPr lang="en-US" sz="1200" kern="1200" baseline="0" dirty="0" smtClean="0">
                <a:solidFill>
                  <a:schemeClr val="tx1"/>
                </a:solidFill>
                <a:latin typeface="+mn-lt"/>
                <a:ea typeface="+mn-ea"/>
                <a:cs typeface="+mn-cs"/>
              </a:rPr>
              <a:t>) to alert the consumer of this fact. The consumer begins by waiting for the first item to be produced,</a:t>
            </a:r>
          </a:p>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semWaitB(delay</a:t>
            </a:r>
            <a:r>
              <a:rPr lang="en-US" sz="1200" kern="1200" baseline="0" dirty="0" smtClean="0">
                <a:solidFill>
                  <a:schemeClr val="tx1"/>
                </a:solidFill>
                <a:latin typeface="+mn-lt"/>
                <a:ea typeface="+mn-ea"/>
                <a:cs typeface="+mn-cs"/>
              </a:rPr>
              <a:t>) . It then takes an item and decrements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its critical </a:t>
            </a:r>
            <a:r>
              <a:rPr lang="en-US" sz="1200" kern="1200" baseline="0" dirty="0" smtClean="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will usually </a:t>
            </a:r>
            <a:r>
              <a:rPr lang="en-US" sz="1200" kern="1200" baseline="0" dirty="0" smtClean="0">
                <a:solidFill>
                  <a:schemeClr val="tx1"/>
                </a:solidFill>
                <a:latin typeface="+mn-lt"/>
                <a:ea typeface="+mn-ea"/>
                <a:cs typeface="+mn-cs"/>
              </a:rPr>
              <a:t>be positive. Hence both producer and consumer run smoothly.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smtClean="0">
                <a:solidFill>
                  <a:schemeClr val="tx1"/>
                </a:solidFill>
                <a:latin typeface="+mn-lt"/>
                <a:ea typeface="+mn-ea"/>
                <a:cs typeface="+mn-cs"/>
              </a:rPr>
              <a:t>if </a:t>
            </a:r>
            <a:r>
              <a:rPr lang="en-US" sz="1200" b="1" i="1" kern="1200" baseline="0" dirty="0" err="1" smtClean="0">
                <a:solidFill>
                  <a:schemeClr val="tx1"/>
                </a:solidFill>
                <a:latin typeface="+mn-lt"/>
                <a:ea typeface="+mn-ea"/>
                <a:cs typeface="+mn-cs"/>
              </a:rPr>
              <a:t>n</a:t>
            </a:r>
            <a:r>
              <a:rPr lang="en-US" sz="1200" b="1" i="1" kern="1200" baseline="0" dirty="0" smtClean="0">
                <a:solidFill>
                  <a:schemeClr val="tx1"/>
                </a:solidFill>
                <a:latin typeface="+mn-lt"/>
                <a:ea typeface="+mn-ea"/>
                <a:cs typeface="+mn-cs"/>
              </a:rPr>
              <a:t> == 0 </a:t>
            </a:r>
            <a:r>
              <a:rPr lang="en-US" sz="1200" b="1" i="1" kern="1200" baseline="0" dirty="0" err="1" smtClean="0">
                <a:solidFill>
                  <a:schemeClr val="tx1"/>
                </a:solidFill>
                <a:latin typeface="+mn-lt"/>
                <a:ea typeface="+mn-ea"/>
                <a:cs typeface="+mn-cs"/>
              </a:rPr>
              <a:t>semWaitB(delay</a:t>
            </a:r>
            <a:r>
              <a:rPr lang="en-US" sz="1200" b="1" i="1" kern="1200" baseline="0" dirty="0" smtClean="0">
                <a:solidFill>
                  <a:schemeClr val="tx1"/>
                </a:solidFill>
                <a:latin typeface="+mn-lt"/>
                <a:ea typeface="+mn-ea"/>
                <a:cs typeface="+mn-cs"/>
              </a:rPr>
              <a:t>)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the scenario outlined in Table 5.4 . In line 14, the consumer fails to execute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The consumer did indeed exhaust the buffer and set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to 0 (line 8), but the producer has incremented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before the consumer can test it in line 14. The result is a </a:t>
            </a:r>
            <a:r>
              <a:rPr lang="en-US" sz="1200" kern="1200" baseline="0" dirty="0" err="1" smtClean="0">
                <a:solidFill>
                  <a:schemeClr val="tx1"/>
                </a:solidFill>
                <a:latin typeface="+mn-lt"/>
                <a:ea typeface="+mn-ea"/>
                <a:cs typeface="+mn-cs"/>
              </a:rPr>
              <a:t>semSignalB</a:t>
            </a:r>
            <a:r>
              <a:rPr lang="en-US" sz="1200" kern="1200" baseline="0" dirty="0" smtClean="0">
                <a:solidFill>
                  <a:schemeClr val="tx1"/>
                </a:solidFill>
                <a:latin typeface="+mn-lt"/>
                <a:ea typeface="+mn-ea"/>
                <a:cs typeface="+mn-cs"/>
              </a:rPr>
              <a:t> not matched by a prior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 The value of –1 for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line 20 means that the consumer has </a:t>
            </a:r>
            <a:r>
              <a:rPr lang="en-US" sz="1200" kern="1200" baseline="0" dirty="0" smtClean="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smtClean="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fix for the problem is to introduce an auxiliary variable that can be set in the consumer’s critical section for use later on. This is shown in Figure 5.10 . A careful trace of the logic should convince you that deadlock can no longer occur.</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smtClean="0">
                <a:solidFill>
                  <a:schemeClr val="tx1"/>
                </a:solidFill>
                <a:latin typeface="+mn-lt"/>
                <a:ea typeface="+mn-ea"/>
                <a:cs typeface="+mn-cs"/>
              </a:rPr>
              <a:t>n</a:t>
            </a:r>
            <a:r>
              <a:rPr lang="en-US" sz="1200" kern="1200" baseline="0" dirty="0" smtClean="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are interchanged. This would require that the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let us add a new and realistic restriction to the producer/consumer problem: namely, that the buffer is finite. The buffer is treated as a circular storage ( Figure 5.12 ), and pointer values must be expressed modulo the size of the buffer.</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5.13 shows a solution using general semaphores. The semaphore </a:t>
            </a:r>
            <a:r>
              <a:rPr lang="en-US" sz="1200" i="1" kern="1200" baseline="0" dirty="0" err="1" smtClean="0">
                <a:solidFill>
                  <a:schemeClr val="tx1"/>
                </a:solidFill>
                <a:latin typeface="+mn-lt"/>
                <a:ea typeface="+mn-ea"/>
                <a:cs typeface="+mn-cs"/>
              </a:rPr>
              <a:t>e</a:t>
            </a:r>
            <a:r>
              <a:rPr lang="en-US" sz="1200" i="1" kern="1200" baseline="0" dirty="0" smtClean="0">
                <a:solidFill>
                  <a:schemeClr val="tx1"/>
                </a:solidFill>
                <a:latin typeface="+mn-lt"/>
                <a:ea typeface="+mn-ea"/>
                <a:cs typeface="+mn-cs"/>
              </a:rPr>
              <a:t> has </a:t>
            </a:r>
            <a:r>
              <a:rPr lang="en-US" sz="1200" kern="1200" baseline="0" dirty="0" smtClean="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was mentioned earlier, it is imperative that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chief characteristics of a monitor are the following:</a:t>
            </a:r>
          </a:p>
          <a:p>
            <a:r>
              <a:rPr lang="en-US" sz="1200" b="0" kern="1200" baseline="0" dirty="0" smtClean="0">
                <a:solidFill>
                  <a:schemeClr val="tx1"/>
                </a:solidFill>
                <a:latin typeface="+mn-lt"/>
                <a:ea typeface="+mn-ea"/>
                <a:cs typeface="+mn-cs"/>
              </a:rPr>
              <a:t>1. The local data variables are accessible only by the monitor’s procedures and</a:t>
            </a:r>
          </a:p>
          <a:p>
            <a:r>
              <a:rPr lang="en-US" sz="1200" kern="1200" baseline="0" dirty="0" smtClean="0">
                <a:solidFill>
                  <a:schemeClr val="tx1"/>
                </a:solidFill>
                <a:latin typeface="+mn-lt"/>
                <a:ea typeface="+mn-ea"/>
                <a:cs typeface="+mn-cs"/>
              </a:rPr>
              <a:t>not by any external procedure.</a:t>
            </a:r>
          </a:p>
          <a:p>
            <a:r>
              <a:rPr lang="en-US" sz="1200" b="0" kern="1200" baseline="0" dirty="0" smtClean="0">
                <a:solidFill>
                  <a:schemeClr val="tx1"/>
                </a:solidFill>
                <a:latin typeface="+mn-lt"/>
                <a:ea typeface="+mn-ea"/>
                <a:cs typeface="+mn-cs"/>
              </a:rPr>
              <a:t>2. A process enters the monitor by invoking one of its procedures.</a:t>
            </a:r>
          </a:p>
          <a:p>
            <a:r>
              <a:rPr lang="en-US" sz="1200" b="0" kern="1200" baseline="0" dirty="0" smtClean="0">
                <a:solidFill>
                  <a:schemeClr val="tx1"/>
                </a:solidFill>
                <a:latin typeface="+mn-lt"/>
                <a:ea typeface="+mn-ea"/>
                <a:cs typeface="+mn-cs"/>
              </a:rPr>
              <a:t>3. Only one process may be executing in the monitor at a time; any other processes</a:t>
            </a:r>
          </a:p>
          <a:p>
            <a:r>
              <a:rPr lang="en-US" sz="1200" kern="1200" baseline="0" dirty="0" smtClean="0">
                <a:solidFill>
                  <a:schemeClr val="tx1"/>
                </a:solidFill>
                <a:latin typeface="+mn-lt"/>
                <a:ea typeface="+mn-ea"/>
                <a:cs typeface="+mn-cs"/>
              </a:rPr>
              <a:t>that have invoked the monitor are blocked, waiting for the monitor to become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smtClean="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monitor supports synchronization by the use of </a:t>
            </a:r>
            <a:r>
              <a:rPr lang="en-US" sz="1200" b="1" kern="1200" baseline="0" dirty="0" smtClean="0">
                <a:solidFill>
                  <a:schemeClr val="tx1"/>
                </a:solidFill>
                <a:latin typeface="+mn-lt"/>
                <a:ea typeface="+mn-ea"/>
                <a:cs typeface="+mn-cs"/>
              </a:rPr>
              <a:t>condition variables that are </a:t>
            </a:r>
            <a:r>
              <a:rPr lang="en-US" sz="1200" kern="1200" baseline="0" dirty="0" smtClean="0">
                <a:solidFill>
                  <a:schemeClr val="tx1"/>
                </a:solidFill>
                <a:latin typeface="+mn-lt"/>
                <a:ea typeface="+mn-ea"/>
                <a:cs typeface="+mn-cs"/>
              </a:rPr>
              <a:t>contained within the monitor and accessible only within the monitor. Condition variables are a special data type in monitors, which are operated on by two functions:</a:t>
            </a: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cwait(c</a:t>
            </a:r>
            <a:r>
              <a:rPr lang="en-US" sz="1200" kern="1200" baseline="0" dirty="0" smtClean="0">
                <a:solidFill>
                  <a:schemeClr val="tx1"/>
                </a:solidFill>
                <a:latin typeface="+mn-lt"/>
                <a:ea typeface="+mn-ea"/>
                <a:cs typeface="+mn-cs"/>
              </a:rPr>
              <a:t>) : Suspend execution of the calling process on condition </a:t>
            </a:r>
            <a:r>
              <a:rPr lang="en-US" sz="1200" i="1" kern="1200" baseline="0" dirty="0" smtClean="0">
                <a:solidFill>
                  <a:schemeClr val="tx1"/>
                </a:solidFill>
                <a:latin typeface="+mn-lt"/>
                <a:ea typeface="+mn-ea"/>
                <a:cs typeface="+mn-cs"/>
              </a:rPr>
              <a:t>c . The monitor </a:t>
            </a:r>
            <a:r>
              <a:rPr lang="en-US" sz="1200" kern="1200" baseline="0" dirty="0" smtClean="0">
                <a:solidFill>
                  <a:schemeClr val="tx1"/>
                </a:solidFill>
                <a:latin typeface="+mn-lt"/>
                <a:ea typeface="+mn-ea"/>
                <a:cs typeface="+mn-cs"/>
              </a:rPr>
              <a:t>is now available for use by another process.</a:t>
            </a: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csignal(c</a:t>
            </a:r>
            <a:r>
              <a:rPr lang="en-US" sz="1200" kern="1200" baseline="0" dirty="0" smtClean="0">
                <a:solidFill>
                  <a:schemeClr val="tx1"/>
                </a:solidFill>
                <a:latin typeface="+mn-lt"/>
                <a:ea typeface="+mn-ea"/>
                <a:cs typeface="+mn-cs"/>
              </a:rPr>
              <a:t>) : Resume execution of some process blocked after a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monitor </a:t>
            </a:r>
            <a:r>
              <a:rPr lang="en-US" sz="1200" i="1" kern="1200" baseline="0" dirty="0" smtClean="0">
                <a:solidFill>
                  <a:schemeClr val="tx1"/>
                </a:solidFill>
                <a:latin typeface="+mn-lt"/>
                <a:ea typeface="+mn-ea"/>
                <a:cs typeface="+mn-cs"/>
              </a:rPr>
              <a:t>wait and signal operations are different from those for the </a:t>
            </a:r>
            <a:r>
              <a:rPr lang="en-US" sz="1200" kern="1200" baseline="0" dirty="0" smtClean="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Concurrency arises in three different contexts: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Multiple applications: </a:t>
            </a:r>
            <a:r>
              <a:rPr lang="en-US" sz="1200" b="0" kern="1200" baseline="0" dirty="0" smtClean="0">
                <a:solidFill>
                  <a:schemeClr val="tx1"/>
                </a:solidFill>
                <a:latin typeface="+mn-lt"/>
                <a:ea typeface="+mn-ea"/>
                <a:cs typeface="+mn-cs"/>
              </a:rPr>
              <a:t>Multiprogramming was invented to allow processing </a:t>
            </a:r>
            <a:r>
              <a:rPr lang="en-US" sz="1200" kern="1200" baseline="0" dirty="0" smtClean="0">
                <a:solidFill>
                  <a:schemeClr val="tx1"/>
                </a:solidFill>
                <a:latin typeface="+mn-lt"/>
                <a:ea typeface="+mn-ea"/>
                <a:cs typeface="+mn-cs"/>
              </a:rPr>
              <a:t>time to be dynamically shared among a number of active applications.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Structured applications: </a:t>
            </a:r>
            <a:r>
              <a:rPr lang="en-US" sz="1200" b="0" kern="1200" baseline="0" dirty="0" smtClean="0">
                <a:solidFill>
                  <a:schemeClr val="tx1"/>
                </a:solidFill>
                <a:latin typeface="+mn-lt"/>
                <a:ea typeface="+mn-ea"/>
                <a:cs typeface="+mn-cs"/>
              </a:rPr>
              <a:t>As an extension of the principles of modular design </a:t>
            </a:r>
            <a:r>
              <a:rPr lang="en-US" sz="1200" kern="1200" baseline="0" dirty="0" smtClean="0">
                <a:solidFill>
                  <a:schemeClr val="tx1"/>
                </a:solidFill>
                <a:latin typeface="+mn-lt"/>
                <a:ea typeface="+mn-ea"/>
                <a:cs typeface="+mn-cs"/>
              </a:rPr>
              <a:t>and structured programming, some applications can be effectively programmed as a set of concurrent processes.</a:t>
            </a:r>
          </a:p>
          <a:p>
            <a:r>
              <a:rPr lang="en-US" sz="1200" b="1" kern="1200" baseline="0" dirty="0" smtClean="0">
                <a:solidFill>
                  <a:schemeClr val="tx1"/>
                </a:solidFill>
                <a:latin typeface="+mn-lt"/>
                <a:ea typeface="+mn-ea"/>
                <a:cs typeface="+mn-cs"/>
              </a:rPr>
              <a:t>Operating system structure: </a:t>
            </a:r>
            <a:r>
              <a:rPr lang="en-US" sz="1200" b="0" kern="1200" baseline="0" dirty="0" smtClean="0">
                <a:solidFill>
                  <a:schemeClr val="tx1"/>
                </a:solidFill>
                <a:latin typeface="+mn-lt"/>
                <a:ea typeface="+mn-ea"/>
                <a:cs typeface="+mn-cs"/>
              </a:rPr>
              <a:t>The same structuring advantages apply to systems </a:t>
            </a:r>
            <a:r>
              <a:rPr lang="en-US" sz="1200" kern="1200" baseline="0" dirty="0" smtClean="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by issuing </a:t>
            </a:r>
            <a:r>
              <a:rPr lang="en-US" sz="1200" i="1" kern="1200" baseline="0" dirty="0" err="1" smtClean="0">
                <a:solidFill>
                  <a:schemeClr val="tx1"/>
                </a:solidFill>
                <a:latin typeface="+mn-lt"/>
                <a:ea typeface="+mn-ea"/>
                <a:cs typeface="+mn-cs"/>
              </a:rPr>
              <a:t>cwait(x</a:t>
            </a:r>
            <a:r>
              <a:rPr lang="en-US" sz="1200" i="1" kern="1200" baseline="0" dirty="0" smtClean="0">
                <a:solidFill>
                  <a:schemeClr val="tx1"/>
                </a:solidFill>
                <a:latin typeface="+mn-lt"/>
                <a:ea typeface="+mn-ea"/>
                <a:cs typeface="+mn-cs"/>
              </a:rPr>
              <a:t>) ; it is then placed </a:t>
            </a:r>
            <a:r>
              <a:rPr lang="en-US" sz="1200" kern="1200" baseline="0" dirty="0" smtClean="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smtClean="0">
                <a:solidFill>
                  <a:schemeClr val="tx1"/>
                </a:solidFill>
                <a:latin typeface="+mn-lt"/>
                <a:ea typeface="+mn-ea"/>
                <a:cs typeface="+mn-cs"/>
              </a:rPr>
              <a:t>cwait(x</a:t>
            </a:r>
            <a:r>
              <a:rPr lang="en-US" sz="1200" kern="1200" baseline="0" dirty="0" smtClean="0">
                <a:solidFill>
                  <a:schemeClr val="tx1"/>
                </a:solidFill>
                <a:latin typeface="+mn-lt"/>
                <a:ea typeface="+mn-ea"/>
                <a:cs typeface="+mn-cs"/>
              </a:rPr>
              <a:t>) call. If a process that is executing in the monitor detects a change in the condition variable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 it issues </a:t>
            </a:r>
            <a:r>
              <a:rPr lang="en-US" sz="1200" kern="1200" baseline="0" dirty="0" err="1" smtClean="0">
                <a:solidFill>
                  <a:schemeClr val="tx1"/>
                </a:solidFill>
                <a:latin typeface="+mn-lt"/>
                <a:ea typeface="+mn-ea"/>
                <a:cs typeface="+mn-cs"/>
              </a:rPr>
              <a:t>csignal(x</a:t>
            </a:r>
            <a:r>
              <a:rPr lang="en-US" sz="1200" kern="1200" baseline="0" dirty="0" smtClean="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smtClean="0">
                <a:solidFill>
                  <a:schemeClr val="tx1"/>
                </a:solidFill>
                <a:latin typeface="+mn-lt"/>
                <a:ea typeface="+mn-ea"/>
                <a:cs typeface="+mn-cs"/>
              </a:rPr>
              <a:t>cond</a:t>
            </a:r>
            <a:r>
              <a:rPr lang="en-US" sz="1200" b="1" kern="1200" baseline="0" dirty="0" smtClean="0">
                <a:solidFill>
                  <a:schemeClr val="tx1"/>
                </a:solidFill>
                <a:latin typeface="+mn-lt"/>
                <a:ea typeface="+mn-ea"/>
                <a:cs typeface="+mn-cs"/>
              </a:rPr>
              <a:t> ): </a:t>
            </a:r>
            <a:r>
              <a:rPr lang="en-US" sz="1200" b="1" i="1" kern="1200" baseline="0" dirty="0" err="1" smtClean="0">
                <a:solidFill>
                  <a:schemeClr val="tx1"/>
                </a:solidFill>
                <a:latin typeface="+mn-lt"/>
                <a:ea typeface="+mn-ea"/>
                <a:cs typeface="+mn-cs"/>
              </a:rPr>
              <a:t>notfull</a:t>
            </a:r>
            <a:r>
              <a:rPr lang="en-US" sz="1200" b="1" i="1" kern="1200" baseline="0" dirty="0" smtClean="0">
                <a:solidFill>
                  <a:schemeClr val="tx1"/>
                </a:solidFill>
                <a:latin typeface="+mn-lt"/>
                <a:ea typeface="+mn-ea"/>
                <a:cs typeface="+mn-cs"/>
              </a:rPr>
              <a:t> is true when there is room to add at least one character to the </a:t>
            </a:r>
            <a:r>
              <a:rPr lang="en-US" sz="1200" kern="1200" baseline="0" dirty="0" smtClean="0">
                <a:solidFill>
                  <a:schemeClr val="tx1"/>
                </a:solidFill>
                <a:latin typeface="+mn-lt"/>
                <a:ea typeface="+mn-ea"/>
                <a:cs typeface="+mn-cs"/>
              </a:rPr>
              <a:t>buffer, and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is true when there is at least one character in the buffer.</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smtClean="0">
                <a:solidFill>
                  <a:schemeClr val="tx1"/>
                </a:solidFill>
                <a:latin typeface="+mn-lt"/>
                <a:ea typeface="+mn-ea"/>
                <a:cs typeface="+mn-cs"/>
              </a:rPr>
              <a:t>buffer . The </a:t>
            </a:r>
            <a:r>
              <a:rPr lang="en-US" sz="1200" kern="1200" baseline="0" dirty="0" smtClean="0">
                <a:solidFill>
                  <a:schemeClr val="tx1"/>
                </a:solidFill>
                <a:latin typeface="+mn-lt"/>
                <a:ea typeface="+mn-ea"/>
                <a:cs typeface="+mn-cs"/>
              </a:rPr>
              <a:t>procedure first checks the condition </a:t>
            </a:r>
            <a:r>
              <a:rPr lang="en-US" sz="1200" i="1" kern="1200" baseline="0" dirty="0" err="1" smtClean="0">
                <a:solidFill>
                  <a:schemeClr val="tx1"/>
                </a:solidFill>
                <a:latin typeface="+mn-lt"/>
                <a:ea typeface="+mn-ea"/>
                <a:cs typeface="+mn-cs"/>
              </a:rPr>
              <a:t>notfull</a:t>
            </a:r>
            <a:r>
              <a:rPr lang="en-US" sz="1200" i="1" kern="1200" baseline="0" dirty="0" smtClean="0">
                <a:solidFill>
                  <a:schemeClr val="tx1"/>
                </a:solidFill>
                <a:latin typeface="+mn-lt"/>
                <a:ea typeface="+mn-ea"/>
                <a:cs typeface="+mn-cs"/>
              </a:rPr>
              <a:t> to determine if there is space available </a:t>
            </a:r>
            <a:r>
              <a:rPr lang="en-US" sz="1200" kern="1200" baseline="0" dirty="0" smtClean="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condition. A similar description can be made of the </a:t>
            </a:r>
            <a:r>
              <a:rPr lang="en-US" sz="1200" kern="1200" baseline="0" dirty="0" smtClean="0">
                <a:solidFill>
                  <a:schemeClr val="tx1"/>
                </a:solidFill>
                <a:latin typeface="+mn-lt"/>
                <a:ea typeface="+mn-ea"/>
                <a:cs typeface="+mn-cs"/>
              </a:rPr>
              <a:t>consumer function.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in Figure 5.16 , a process exits the monitor immediately after executing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If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only appear as the last operation executed by a monitor procedure.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there are no processes waiting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then the execution of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has no effect.</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send (destination, message)</a:t>
            </a:r>
          </a:p>
          <a:p>
            <a:r>
              <a:rPr lang="en-US" sz="1200" kern="1200" baseline="0" dirty="0" smtClean="0">
                <a:solidFill>
                  <a:schemeClr val="tx1"/>
                </a:solidFill>
                <a:latin typeface="+mn-lt"/>
                <a:ea typeface="+mn-ea"/>
                <a:cs typeface="+mn-cs"/>
              </a:rPr>
              <a:t>receive (source,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smtClean="0">
                <a:solidFill>
                  <a:schemeClr val="tx1"/>
                </a:solidFill>
                <a:latin typeface="+mn-lt"/>
                <a:ea typeface="+mn-ea"/>
                <a:cs typeface="+mn-cs"/>
              </a:rPr>
              <a:t>message to another process </a:t>
            </a:r>
            <a:r>
              <a:rPr lang="en-US" sz="1200" kern="1200" baseline="0" dirty="0" smtClean="0">
                <a:solidFill>
                  <a:schemeClr val="tx1"/>
                </a:solidFill>
                <a:latin typeface="+mn-lt"/>
                <a:ea typeface="+mn-ea"/>
                <a:cs typeface="+mn-cs"/>
              </a:rPr>
              <a:t>designated by a </a:t>
            </a:r>
            <a:r>
              <a:rPr lang="en-US" sz="1200" i="1" kern="1200" baseline="0" dirty="0" smtClean="0">
                <a:solidFill>
                  <a:schemeClr val="tx1"/>
                </a:solidFill>
                <a:latin typeface="+mn-lt"/>
                <a:ea typeface="+mn-ea"/>
                <a:cs typeface="+mn-cs"/>
              </a:rPr>
              <a:t>destination . A process receives information by executing the </a:t>
            </a:r>
            <a:r>
              <a:rPr lang="en-US" sz="1200" kern="1200" baseline="0" dirty="0" smtClean="0">
                <a:solidFill>
                  <a:schemeClr val="tx1"/>
                </a:solidFill>
                <a:latin typeface="+mn-lt"/>
                <a:ea typeface="+mn-ea"/>
                <a:cs typeface="+mn-cs"/>
              </a:rPr>
              <a:t>receive primitive, indicating the </a:t>
            </a:r>
            <a:r>
              <a:rPr lang="en-US" sz="1200" i="1" kern="1200" baseline="0" dirty="0" smtClean="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r>
              <a:rPr lang="en-US" sz="1200" b="0" kern="1200" baseline="0" dirty="0" smtClean="0">
                <a:solidFill>
                  <a:schemeClr val="tx1"/>
                </a:solidFill>
                <a:latin typeface="+mn-lt"/>
                <a:ea typeface="+mn-ea"/>
                <a:cs typeface="+mn-cs"/>
              </a:rPr>
              <a:t>1. If a message has previously been sent, the message is received and execution </a:t>
            </a:r>
            <a:r>
              <a:rPr lang="en-US" sz="1200" kern="1200" baseline="0" dirty="0" smtClean="0">
                <a:solidFill>
                  <a:schemeClr val="tx1"/>
                </a:solidFill>
                <a:latin typeface="+mn-lt"/>
                <a:ea typeface="+mn-ea"/>
                <a:cs typeface="+mn-cs"/>
              </a:rPr>
              <a:t>continues.</a:t>
            </a:r>
          </a:p>
          <a:p>
            <a:r>
              <a:rPr lang="en-US" sz="1200" b="0" kern="1200" baseline="0" dirty="0" smtClean="0">
                <a:solidFill>
                  <a:schemeClr val="tx1"/>
                </a:solidFill>
                <a:latin typeface="+mn-lt"/>
                <a:ea typeface="+mn-ea"/>
                <a:cs typeface="+mn-cs"/>
              </a:rPr>
              <a:t>2. If there is no waiting message, then either (a) the process is blocked until</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message arrives, or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both the sender and receiver can be blocking or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Three combinations are common, although any particular system will usually have only one or two combinations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Blocking send, blocking receive: </a:t>
            </a:r>
            <a:r>
              <a:rPr lang="en-US" sz="1200" b="0" kern="1200" baseline="0" dirty="0" smtClean="0">
                <a:solidFill>
                  <a:schemeClr val="tx1"/>
                </a:solidFill>
                <a:latin typeface="+mn-lt"/>
                <a:ea typeface="+mn-ea"/>
                <a:cs typeface="+mn-cs"/>
              </a:rPr>
              <a:t>Both the sender and receiver are blocked until </a:t>
            </a:r>
            <a:r>
              <a:rPr lang="en-US" sz="1200" kern="1200" baseline="0" dirty="0" smtClean="0">
                <a:solidFill>
                  <a:schemeClr val="tx1"/>
                </a:solidFill>
                <a:latin typeface="+mn-lt"/>
                <a:ea typeface="+mn-ea"/>
                <a:cs typeface="+mn-cs"/>
              </a:rPr>
              <a:t>the message is delivered; this is sometimes referred to as a </a:t>
            </a:r>
            <a:r>
              <a:rPr lang="en-US" sz="1200" i="1" kern="1200" baseline="0" dirty="0" smtClean="0">
                <a:solidFill>
                  <a:schemeClr val="tx1"/>
                </a:solidFill>
                <a:latin typeface="+mn-lt"/>
                <a:ea typeface="+mn-ea"/>
                <a:cs typeface="+mn-cs"/>
              </a:rPr>
              <a:t>rendezvous . This </a:t>
            </a:r>
            <a:r>
              <a:rPr lang="en-US" sz="1200" kern="1200" baseline="0" dirty="0" smtClean="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blocking receive: </a:t>
            </a:r>
            <a:r>
              <a:rPr lang="en-US" sz="1200" b="0" kern="1200" baseline="0" dirty="0" smtClean="0">
                <a:solidFill>
                  <a:schemeClr val="tx1"/>
                </a:solidFill>
                <a:latin typeface="+mn-lt"/>
                <a:ea typeface="+mn-ea"/>
                <a:cs typeface="+mn-cs"/>
              </a:rPr>
              <a:t>Although the sender may continue on, </a:t>
            </a:r>
            <a:r>
              <a:rPr lang="en-US" sz="1200" kern="1200" baseline="0" dirty="0" smtClean="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receive: </a:t>
            </a:r>
            <a:r>
              <a:rPr lang="en-US" sz="1200" b="0" kern="1200" baseline="0" dirty="0" smtClean="0">
                <a:solidFill>
                  <a:schemeClr val="tx1"/>
                </a:solidFill>
                <a:latin typeface="+mn-lt"/>
                <a:ea typeface="+mn-ea"/>
                <a:cs typeface="+mn-cs"/>
              </a:rPr>
              <a:t>Neither party is required to wait.</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smtClean="0">
                <a:solidFill>
                  <a:schemeClr val="tx1"/>
                </a:solidFill>
                <a:latin typeface="+mn-lt"/>
                <a:ea typeface="+mn-ea"/>
                <a:cs typeface="+mn-cs"/>
              </a:rPr>
              <a:t>allow a process to specify more than one source in a receive primitive. The latter approach is useful if a process is waiting for messages from more than one source</a:t>
            </a:r>
          </a:p>
          <a:p>
            <a:r>
              <a:rPr lang="en-US" sz="1200" kern="1200" baseline="0" dirty="0" smtClean="0">
                <a:solidFill>
                  <a:schemeClr val="tx1"/>
                </a:solidFill>
                <a:latin typeface="+mn-lt"/>
                <a:ea typeface="+mn-ea"/>
                <a:cs typeface="+mn-cs"/>
              </a:rPr>
              <a:t>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0" kern="1200" baseline="0" dirty="0" smtClean="0">
                <a:solidFill>
                  <a:schemeClr val="tx1"/>
                </a:solidFill>
                <a:latin typeface="+mn-lt"/>
                <a:ea typeface="+mn-ea"/>
                <a:cs typeface="+mn-cs"/>
              </a:rPr>
              <a:t>direct addressing , the send primitive includes a specific identifier of the destination process. </a:t>
            </a:r>
            <a:r>
              <a:rPr lang="en-US" sz="1200" kern="1200" baseline="0" dirty="0" smtClean="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a:t>
            </a:r>
            <a:r>
              <a:rPr lang="en-US" sz="1200" kern="1200" baseline="0" dirty="0" smtClean="0">
                <a:solidFill>
                  <a:schemeClr val="tx1"/>
                </a:solidFill>
                <a:latin typeface="+mn-lt"/>
                <a:ea typeface="+mn-ea"/>
                <a:cs typeface="+mn-cs"/>
              </a:rPr>
              <a:t>printer server </a:t>
            </a:r>
            <a:r>
              <a:rPr lang="en-US" sz="1200" kern="1200" baseline="0" dirty="0" smtClean="0">
                <a:solidFill>
                  <a:schemeClr val="tx1"/>
                </a:solidFill>
                <a:latin typeface="+mn-lt"/>
                <a:ea typeface="+mn-ea"/>
                <a:cs typeface="+mn-cs"/>
              </a:rPr>
              <a:t>process, which will accept a print request message from any other process. For such applications, a more effective approach is the use of implicit addressing. In this case, the </a:t>
            </a:r>
            <a:r>
              <a:rPr lang="en-US" sz="1200" i="1" kern="1200" baseline="0" dirty="0" smtClean="0">
                <a:solidFill>
                  <a:schemeClr val="tx1"/>
                </a:solidFill>
                <a:latin typeface="+mn-lt"/>
                <a:ea typeface="+mn-ea"/>
                <a:cs typeface="+mn-cs"/>
              </a:rPr>
              <a:t>source parameter of the receive primitive possesses a value returned </a:t>
            </a:r>
            <a:r>
              <a:rPr lang="en-US" sz="1200" kern="1200" baseline="0" dirty="0" smtClean="0">
                <a:solidFill>
                  <a:schemeClr val="tx1"/>
                </a:solidFill>
                <a:latin typeface="+mn-lt"/>
                <a:ea typeface="+mn-ea"/>
                <a:cs typeface="+mn-cs"/>
              </a:rPr>
              <a:t>when the receive operation has been performed.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terms related to concurrency.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other general approach is </a:t>
            </a:r>
            <a:r>
              <a:rPr lang="en-US" sz="1200" b="1" kern="1200" baseline="0" dirty="0" smtClean="0">
                <a:solidFill>
                  <a:schemeClr val="tx1"/>
                </a:solidFill>
                <a:latin typeface="+mn-lt"/>
                <a:ea typeface="+mn-ea"/>
                <a:cs typeface="+mn-cs"/>
              </a:rPr>
              <a:t>indirect addressing . </a:t>
            </a:r>
            <a:r>
              <a:rPr lang="en-US" sz="1200" b="0" kern="1200" baseline="0" dirty="0" smtClean="0">
                <a:solidFill>
                  <a:schemeClr val="tx1"/>
                </a:solidFill>
                <a:latin typeface="+mn-lt"/>
                <a:ea typeface="+mn-ea"/>
                <a:cs typeface="+mn-cs"/>
              </a:rPr>
              <a:t>In this case, messages are</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smtClean="0">
                <a:solidFill>
                  <a:schemeClr val="tx1"/>
                </a:solidFill>
                <a:latin typeface="+mn-lt"/>
                <a:ea typeface="+mn-ea"/>
                <a:cs typeface="+mn-cs"/>
              </a:rPr>
              <a:t>mailboxes . Thus, for two processes to communicate, one process </a:t>
            </a:r>
            <a:r>
              <a:rPr lang="en-US" sz="1200" kern="1200" baseline="0" dirty="0" smtClean="0">
                <a:solidFill>
                  <a:schemeClr val="tx1"/>
                </a:solidFill>
                <a:latin typeface="+mn-lt"/>
                <a:ea typeface="+mn-ea"/>
                <a:cs typeface="+mn-cs"/>
              </a:rPr>
              <a:t>sends a message to the appropriate mailbox and the other process picks up the message from the mailbox.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relationship between senders and receivers can be one to one, many to one, one to many, or many to many ( Figure 5.18 ). A </a:t>
            </a:r>
            <a:r>
              <a:rPr lang="en-US" sz="1200" b="1" kern="1200" baseline="0" dirty="0" smtClean="0">
                <a:solidFill>
                  <a:schemeClr val="tx1"/>
                </a:solidFill>
                <a:latin typeface="+mn-lt"/>
                <a:ea typeface="+mn-ea"/>
                <a:cs typeface="+mn-cs"/>
              </a:rPr>
              <a:t>one-to-one </a:t>
            </a:r>
            <a:r>
              <a:rPr lang="en-US" sz="1200" b="0" kern="1200" baseline="0" dirty="0" smtClean="0">
                <a:solidFill>
                  <a:schemeClr val="tx1"/>
                </a:solidFill>
                <a:latin typeface="+mn-lt"/>
                <a:ea typeface="+mn-ea"/>
                <a:cs typeface="+mn-cs"/>
              </a:rPr>
              <a:t>relationship allows a private communications </a:t>
            </a:r>
            <a:r>
              <a:rPr lang="en-US" sz="1200" kern="1200" baseline="0" dirty="0" smtClean="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smtClean="0">
                <a:solidFill>
                  <a:schemeClr val="tx1"/>
                </a:solidFill>
                <a:latin typeface="+mn-lt"/>
                <a:ea typeface="+mn-ea"/>
                <a:cs typeface="+mn-cs"/>
              </a:rPr>
              <a:t>many-to-one </a:t>
            </a:r>
            <a:r>
              <a:rPr lang="en-US" sz="1200" b="0" kern="1200" baseline="0" dirty="0" smtClean="0">
                <a:solidFill>
                  <a:schemeClr val="tx1"/>
                </a:solidFill>
                <a:latin typeface="+mn-lt"/>
                <a:ea typeface="+mn-ea"/>
                <a:cs typeface="+mn-cs"/>
              </a:rPr>
              <a:t>relationship is useful</a:t>
            </a:r>
          </a:p>
          <a:p>
            <a:r>
              <a:rPr lang="en-US" sz="1200" kern="1200" baseline="0" dirty="0" smtClean="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smtClean="0">
                <a:solidFill>
                  <a:schemeClr val="tx1"/>
                </a:solidFill>
                <a:latin typeface="+mn-lt"/>
                <a:ea typeface="+mn-ea"/>
                <a:cs typeface="+mn-cs"/>
              </a:rPr>
              <a:t>port . A </a:t>
            </a:r>
            <a:r>
              <a:rPr lang="en-US" sz="1200" b="1" i="1" kern="1200" baseline="0" dirty="0" smtClean="0">
                <a:solidFill>
                  <a:schemeClr val="tx1"/>
                </a:solidFill>
                <a:latin typeface="+mn-lt"/>
                <a:ea typeface="+mn-ea"/>
                <a:cs typeface="+mn-cs"/>
              </a:rPr>
              <a:t>one-to-many </a:t>
            </a:r>
            <a:r>
              <a:rPr lang="en-US" sz="1200" kern="1200" baseline="0" dirty="0" smtClean="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smtClean="0">
                <a:solidFill>
                  <a:schemeClr val="tx1"/>
                </a:solidFill>
                <a:latin typeface="+mn-lt"/>
                <a:ea typeface="+mn-ea"/>
                <a:cs typeface="+mn-cs"/>
              </a:rPr>
              <a:t>many-to-many </a:t>
            </a:r>
            <a:r>
              <a:rPr lang="en-US" sz="1200" b="0" kern="1200" baseline="0" dirty="0" smtClean="0">
                <a:solidFill>
                  <a:schemeClr val="tx1"/>
                </a:solidFill>
                <a:latin typeface="+mn-lt"/>
                <a:ea typeface="+mn-ea"/>
                <a:cs typeface="+mn-cs"/>
              </a:rPr>
              <a:t>relationship allows multiple server processes to provide concurrent </a:t>
            </a:r>
            <a:r>
              <a:rPr lang="en-US" sz="1200" kern="1200" baseline="0" dirty="0" smtClean="0">
                <a:solidFill>
                  <a:schemeClr val="tx1"/>
                </a:solidFill>
                <a:latin typeface="+mn-lt"/>
                <a:ea typeface="+mn-ea"/>
                <a:cs typeface="+mn-cs"/>
              </a:rPr>
              <a:t>service to multiple clients.</a:t>
            </a:r>
          </a:p>
          <a:p>
            <a:endParaRPr lang="en-NZ" b="1" dirty="0" smtClean="0"/>
          </a:p>
          <a:p>
            <a:r>
              <a:rPr lang="en-NZ" b="1" dirty="0" smtClean="0"/>
              <a:t>1) A one-to-one relationship </a:t>
            </a:r>
          </a:p>
          <a:p>
            <a:pPr lvl="1">
              <a:buFont typeface="Arial" pitchFamily="34" charset="0"/>
              <a:buChar char="•"/>
            </a:pPr>
            <a:r>
              <a:rPr lang="en-NZ" b="1" dirty="0" smtClean="0"/>
              <a:t> </a:t>
            </a:r>
            <a:r>
              <a:rPr lang="en-NZ" dirty="0" smtClean="0"/>
              <a:t>allows a private communications link to be set up between two processes. </a:t>
            </a:r>
          </a:p>
          <a:p>
            <a:pPr lvl="1">
              <a:buFont typeface="Arial" pitchFamily="34" charset="0"/>
              <a:buChar char="•"/>
            </a:pPr>
            <a:r>
              <a:rPr lang="en-NZ" dirty="0" smtClean="0"/>
              <a:t>This insulates their interaction from erroneous interference from other processes.</a:t>
            </a:r>
          </a:p>
          <a:p>
            <a:pPr lvl="0">
              <a:buFont typeface="Arial" pitchFamily="34" charset="0"/>
              <a:buNone/>
            </a:pPr>
            <a:endParaRPr lang="en-NZ" dirty="0" smtClean="0"/>
          </a:p>
          <a:p>
            <a:r>
              <a:rPr lang="en-NZ" sz="1200" b="1" kern="1200" baseline="0" dirty="0" smtClean="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smtClean="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smtClean="0">
                <a:solidFill>
                  <a:schemeClr val="tx1"/>
                </a:solidFill>
                <a:latin typeface="+mn-lt"/>
                <a:ea typeface="+mn-ea"/>
                <a:cs typeface="+mn-cs"/>
              </a:rPr>
              <a:t> In this case, the mailbox is often referred to as a </a:t>
            </a:r>
            <a:r>
              <a:rPr lang="en-NZ" sz="1200" i="1" kern="1200" baseline="0" dirty="0" smtClean="0">
                <a:solidFill>
                  <a:schemeClr val="tx1"/>
                </a:solidFill>
                <a:latin typeface="+mn-lt"/>
                <a:ea typeface="+mn-ea"/>
                <a:cs typeface="+mn-cs"/>
              </a:rPr>
              <a:t>port.</a:t>
            </a:r>
          </a:p>
          <a:p>
            <a:endParaRPr lang="en-NZ" sz="1200" b="1" kern="1200" baseline="0" dirty="0" smtClean="0">
              <a:solidFill>
                <a:schemeClr val="tx1"/>
              </a:solidFill>
              <a:latin typeface="+mn-lt"/>
              <a:ea typeface="+mn-ea"/>
              <a:cs typeface="+mn-cs"/>
            </a:endParaRPr>
          </a:p>
          <a:p>
            <a:r>
              <a:rPr lang="en-NZ" sz="1200" b="1" kern="1200" baseline="0" dirty="0" smtClean="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smtClean="0">
                <a:solidFill>
                  <a:schemeClr val="tx1"/>
                </a:solidFill>
                <a:latin typeface="+mn-lt"/>
                <a:ea typeface="+mn-ea"/>
                <a:cs typeface="+mn-cs"/>
              </a:rPr>
              <a:t> </a:t>
            </a:r>
            <a:r>
              <a:rPr lang="en-NZ" sz="1200" kern="1200" baseline="0" dirty="0" smtClean="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smtClean="0">
              <a:solidFill>
                <a:schemeClr val="tx1"/>
              </a:solidFill>
              <a:latin typeface="+mn-lt"/>
              <a:ea typeface="+mn-ea"/>
              <a:cs typeface="+mn-cs"/>
            </a:endParaRPr>
          </a:p>
          <a:p>
            <a:pPr lvl="0">
              <a:buFont typeface="Arial" pitchFamily="34" charset="0"/>
              <a:buNone/>
            </a:pPr>
            <a:r>
              <a:rPr lang="en-NZ" sz="1200" b="1" kern="1200" baseline="0" dirty="0" smtClean="0">
                <a:solidFill>
                  <a:schemeClr val="tx1"/>
                </a:solidFill>
                <a:latin typeface="+mn-lt"/>
                <a:ea typeface="+mn-ea"/>
                <a:cs typeface="+mn-cs"/>
              </a:rPr>
              <a:t>4) A many-to-many relationship </a:t>
            </a:r>
          </a:p>
          <a:p>
            <a:pPr lvl="1">
              <a:buFont typeface="Arial" pitchFamily="34" charset="0"/>
              <a:buChar char="•"/>
            </a:pPr>
            <a:r>
              <a:rPr lang="en-NZ" sz="1200" b="0" kern="1200" baseline="0" dirty="0" smtClean="0">
                <a:solidFill>
                  <a:schemeClr val="tx1"/>
                </a:solidFill>
                <a:latin typeface="+mn-lt"/>
                <a:ea typeface="+mn-ea"/>
                <a:cs typeface="+mn-cs"/>
              </a:rPr>
              <a:t>allows multiple server processes </a:t>
            </a:r>
            <a:r>
              <a:rPr lang="en-NZ" sz="1200" kern="1200" baseline="0" dirty="0" smtClean="0">
                <a:solidFill>
                  <a:schemeClr val="tx1"/>
                </a:solidFill>
                <a:latin typeface="+mn-lt"/>
                <a:ea typeface="+mn-ea"/>
                <a:cs typeface="+mn-cs"/>
              </a:rPr>
              <a:t>to provide concurrent service to multiple clients.</a:t>
            </a:r>
          </a:p>
          <a:p>
            <a:pPr lvl="0">
              <a:buFont typeface="Arial" pitchFamily="34" charset="0"/>
              <a:buNone/>
            </a:pPr>
            <a:endParaRPr lang="en-US" dirty="0" smtClean="0"/>
          </a:p>
          <a:p>
            <a:r>
              <a:rPr lang="en-US" sz="1200" kern="1200" baseline="0" dirty="0" smtClean="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format of the message depends on the objectives of the messaging facility and whether the facility runs on a single computer or on a distributed system. For some</a:t>
            </a:r>
          </a:p>
          <a:p>
            <a:r>
              <a:rPr lang="en-US" sz="1200" kern="1200" baseline="0" dirty="0" smtClean="0">
                <a:solidFill>
                  <a:schemeClr val="tx1"/>
                </a:solidFill>
                <a:latin typeface="+mn-lt"/>
                <a:ea typeface="+mn-ea"/>
                <a:cs typeface="+mn-cs"/>
              </a:rPr>
              <a:t>operating systems, designers have preferred short, fixed-length messages to minimize processing and storage overhead. If a large amount of data is to be passed, the data can be placed in a file and the message then simply references that file. A more flexible approach is to allow variable-length messages.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5.19 shows a typical message format for operating systems that support variable-length messages.</a:t>
            </a:r>
            <a:endParaRPr lang="en-NZ" sz="1200" kern="1200" baseline="0" dirty="0" smtClean="0">
              <a:solidFill>
                <a:schemeClr val="tx1"/>
              </a:solidFill>
              <a:latin typeface="+mn-lt"/>
              <a:ea typeface="+mn-ea"/>
              <a:cs typeface="+mn-cs"/>
            </a:endParaRPr>
          </a:p>
          <a:p>
            <a:r>
              <a:rPr lang="en-NZ" sz="1200" kern="1200" baseline="0" dirty="0" smtClean="0">
                <a:solidFill>
                  <a:schemeClr val="tx1"/>
                </a:solidFill>
                <a:latin typeface="+mn-lt"/>
                <a:ea typeface="+mn-ea"/>
                <a:cs typeface="+mn-cs"/>
              </a:rPr>
              <a:t>The message is divided into two parts: </a:t>
            </a:r>
          </a:p>
          <a:p>
            <a:pPr lvl="1"/>
            <a:r>
              <a:rPr lang="en-NZ" sz="1200" b="1" kern="1200" baseline="0" dirty="0" smtClean="0">
                <a:solidFill>
                  <a:schemeClr val="tx1"/>
                </a:solidFill>
                <a:latin typeface="+mn-lt"/>
                <a:ea typeface="+mn-ea"/>
                <a:cs typeface="+mn-cs"/>
              </a:rPr>
              <a:t>a header</a:t>
            </a:r>
            <a:r>
              <a:rPr lang="en-NZ" sz="1200" kern="1200" baseline="0" dirty="0" smtClean="0">
                <a:solidFill>
                  <a:schemeClr val="tx1"/>
                </a:solidFill>
                <a:latin typeface="+mn-lt"/>
                <a:ea typeface="+mn-ea"/>
                <a:cs typeface="+mn-cs"/>
              </a:rPr>
              <a:t>, which contains information about the message. </a:t>
            </a:r>
          </a:p>
          <a:p>
            <a:pPr lvl="2">
              <a:buFont typeface="Arial" pitchFamily="34" charset="0"/>
              <a:buChar char="•"/>
            </a:pPr>
            <a:r>
              <a:rPr lang="en-NZ" sz="1200" kern="1200" baseline="0" dirty="0" smtClean="0">
                <a:solidFill>
                  <a:schemeClr val="tx1"/>
                </a:solidFill>
                <a:latin typeface="+mn-lt"/>
                <a:ea typeface="+mn-ea"/>
                <a:cs typeface="+mn-cs"/>
              </a:rPr>
              <a:t> The header may contain an identification of the source and intended destination of the message, a length field, and a type field to discriminate among various types of messages.</a:t>
            </a:r>
          </a:p>
          <a:p>
            <a:pPr lvl="2">
              <a:buFont typeface="Arial" pitchFamily="34" charset="0"/>
              <a:buChar char="•"/>
            </a:pPr>
            <a:r>
              <a:rPr lang="en-NZ" sz="1200" kern="1200" baseline="0" dirty="0" smtClean="0">
                <a:solidFill>
                  <a:schemeClr val="tx1"/>
                </a:solidFill>
                <a:latin typeface="+mn-lt"/>
                <a:ea typeface="+mn-ea"/>
                <a:cs typeface="+mn-cs"/>
              </a:rPr>
              <a:t>additional control information, e.g. pointer field so a linked list of messages can be created; a sequence number, to keep track of the number and order of messages passed between source and destination; and a priority field.</a:t>
            </a:r>
          </a:p>
          <a:p>
            <a:pPr lvl="1"/>
            <a:r>
              <a:rPr lang="en-NZ" sz="1200" b="1" kern="1200" baseline="0" dirty="0" smtClean="0">
                <a:solidFill>
                  <a:schemeClr val="tx1"/>
                </a:solidFill>
                <a:latin typeface="+mn-lt"/>
                <a:ea typeface="+mn-ea"/>
                <a:cs typeface="+mn-cs"/>
              </a:rPr>
              <a:t>a body</a:t>
            </a:r>
            <a:r>
              <a:rPr lang="en-NZ" sz="1200" kern="1200" baseline="0" dirty="0" smtClean="0">
                <a:solidFill>
                  <a:schemeClr val="tx1"/>
                </a:solidFill>
                <a:latin typeface="+mn-lt"/>
                <a:ea typeface="+mn-ea"/>
                <a:cs typeface="+mn-cs"/>
              </a:rPr>
              <a:t>, which contains the actual contents of the message.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preceding solution assumes that if more than one process performs the receive operation concurrently, then:</a:t>
            </a:r>
          </a:p>
          <a:p>
            <a:r>
              <a:rPr lang="en-US" sz="1200" kern="1200" baseline="0" dirty="0" smtClean="0">
                <a:solidFill>
                  <a:schemeClr val="tx1"/>
                </a:solidFill>
                <a:latin typeface="+mn-lt"/>
                <a:ea typeface="+mn-ea"/>
                <a:cs typeface="+mn-cs"/>
              </a:rPr>
              <a:t>• If there is a message, it is delivered to only one process and the others are</a:t>
            </a:r>
          </a:p>
          <a:p>
            <a:r>
              <a:rPr lang="en-US" sz="1200" kern="1200" baseline="0" dirty="0" smtClean="0">
                <a:solidFill>
                  <a:schemeClr val="tx1"/>
                </a:solidFill>
                <a:latin typeface="+mn-lt"/>
                <a:ea typeface="+mn-ea"/>
                <a:cs typeface="+mn-cs"/>
              </a:rPr>
              <a:t>blocked, or</a:t>
            </a:r>
          </a:p>
          <a:p>
            <a:r>
              <a:rPr lang="en-US" sz="1200" kern="1200" baseline="0" dirty="0" smtClean="0">
                <a:solidFill>
                  <a:schemeClr val="tx1"/>
                </a:solidFill>
                <a:latin typeface="+mn-lt"/>
                <a:ea typeface="+mn-ea"/>
                <a:cs typeface="+mn-cs"/>
              </a:rPr>
              <a:t>• If the message queue is empty, all processes are blocked; when a message is</a:t>
            </a:r>
          </a:p>
          <a:p>
            <a:r>
              <a:rPr lang="en-US" sz="1200" kern="1200" baseline="0" dirty="0" smtClean="0">
                <a:solidFill>
                  <a:schemeClr val="tx1"/>
                </a:solidFill>
                <a:latin typeface="+mn-lt"/>
                <a:ea typeface="+mn-ea"/>
                <a:cs typeface="+mn-cs"/>
              </a:rPr>
              <a:t>available, only one blocked process is activated and given the message.</a:t>
            </a:r>
          </a:p>
          <a:p>
            <a:r>
              <a:rPr lang="en-US" sz="1200" kern="1200" baseline="0" dirty="0" smtClean="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 As long as there is at least one message in that mailbox, the consumer can consume. Hence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serves as the buffer; the data in the buffer are organized as a queue of messages. The “size” of the buffer is</a:t>
            </a:r>
          </a:p>
          <a:p>
            <a:r>
              <a:rPr lang="en-US" sz="1200" kern="1200" baseline="0" dirty="0" smtClean="0">
                <a:solidFill>
                  <a:schemeClr val="tx1"/>
                </a:solidFill>
                <a:latin typeface="+mn-lt"/>
                <a:ea typeface="+mn-ea"/>
                <a:cs typeface="+mn-cs"/>
              </a:rPr>
              <a:t>determined by the global variable capacity . Initially, the mailbox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is filled with a number of null messages equal to the capacity of the buffer. The number of messages in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mailbox at one site and all the consumer processes and the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r>
              <a:rPr lang="en-US" sz="1200" b="1" kern="1200" baseline="0" dirty="0" smtClean="0">
                <a:solidFill>
                  <a:schemeClr val="tx1"/>
                </a:solidFill>
                <a:latin typeface="+mn-lt"/>
                <a:ea typeface="+mn-ea"/>
                <a:cs typeface="+mn-cs"/>
              </a:rPr>
              <a:t>1. Any number of readers may simultaneously read the file.</a:t>
            </a:r>
          </a:p>
          <a:p>
            <a:r>
              <a:rPr lang="en-US" sz="1200" b="1" kern="1200" baseline="0" dirty="0" smtClean="0">
                <a:solidFill>
                  <a:schemeClr val="tx1"/>
                </a:solidFill>
                <a:latin typeface="+mn-lt"/>
                <a:ea typeface="+mn-ea"/>
                <a:cs typeface="+mn-cs"/>
              </a:rPr>
              <a:t>2. Only one writer at a time may write to the file.</a:t>
            </a:r>
          </a:p>
          <a:p>
            <a:r>
              <a:rPr lang="en-US" sz="1200" b="1" kern="1200" baseline="0" dirty="0" smtClean="0">
                <a:solidFill>
                  <a:schemeClr val="tx1"/>
                </a:solidFill>
                <a:latin typeface="+mn-lt"/>
                <a:ea typeface="+mn-ea"/>
                <a:cs typeface="+mn-cs"/>
              </a:rPr>
              <a:t>3. If a writer is writing to the file, no reader may read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used to keep track of the number of readers, and the semaphore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is used to assure that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a:p>
            <a:r>
              <a:rPr lang="en-US" sz="1200" kern="1200" baseline="0" dirty="0" smtClean="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5.23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that inhibits all readers while there is at least one writer desiring access to the data area</a:t>
            </a:r>
          </a:p>
          <a:p>
            <a:r>
              <a:rPr lang="en-US" sz="1200" kern="1200" baseline="0" dirty="0" smtClean="0">
                <a:solidFill>
                  <a:schemeClr val="tx1"/>
                </a:solidFill>
                <a:latin typeface="+mn-lt"/>
                <a:ea typeface="+mn-ea"/>
                <a:cs typeface="+mn-cs"/>
              </a:rPr>
              <a:t>• A variable </a:t>
            </a:r>
            <a:r>
              <a:rPr lang="en-US" sz="1200" kern="1200" baseline="0" dirty="0" err="1" smtClean="0">
                <a:solidFill>
                  <a:schemeClr val="tx1"/>
                </a:solidFill>
                <a:latin typeface="+mn-lt"/>
                <a:ea typeface="+mn-ea"/>
                <a:cs typeface="+mn-cs"/>
              </a:rPr>
              <a:t>writecount</a:t>
            </a:r>
            <a:r>
              <a:rPr lang="en-US" sz="1200" kern="1200" baseline="0" dirty="0" smtClean="0">
                <a:solidFill>
                  <a:schemeClr val="tx1"/>
                </a:solidFill>
                <a:latin typeface="+mn-lt"/>
                <a:ea typeface="+mn-ea"/>
                <a:cs typeface="+mn-cs"/>
              </a:rPr>
              <a:t> that controls the setting of </a:t>
            </a:r>
            <a:r>
              <a:rPr lang="en-US" sz="1200" kern="1200" baseline="0" dirty="0" err="1" smtClean="0">
                <a:solidFill>
                  <a:schemeClr val="tx1"/>
                </a:solidFill>
                <a:latin typeface="+mn-lt"/>
                <a:ea typeface="+mn-ea"/>
                <a:cs typeface="+mn-cs"/>
              </a:rPr>
              <a:t>rsem</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y</a:t>
            </a:r>
            <a:r>
              <a:rPr lang="en-US" sz="1200" kern="1200" baseline="0" dirty="0" smtClean="0">
                <a:solidFill>
                  <a:schemeClr val="tx1"/>
                </a:solidFill>
                <a:latin typeface="+mn-lt"/>
                <a:ea typeface="+mn-ea"/>
                <a:cs typeface="+mn-cs"/>
              </a:rPr>
              <a:t> that controls the updating of </a:t>
            </a:r>
            <a:r>
              <a:rPr lang="en-US" sz="1200" kern="1200" baseline="0" dirty="0" err="1" smtClean="0">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readers, one additional semaphore is needed. A long queue must not be allowed to build up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otherwise writers will not be able to jump the queue. Therefore, only one reader is allowed to queue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with any additional readers queuing on semaphore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 immediately before waiting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alternative solution, which gives writers priority and which is implemented using message passing, is shown in Figure 5.24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smtClean="0">
                <a:solidFill>
                  <a:schemeClr val="tx1"/>
                </a:solidFill>
                <a:latin typeface="+mn-lt"/>
                <a:ea typeface="+mn-ea"/>
                <a:cs typeface="+mn-cs"/>
              </a:rPr>
              <a:t>count is used, which is initialized to some number greater </a:t>
            </a:r>
            <a:r>
              <a:rPr lang="en-US" sz="1200" kern="1200" baseline="0" dirty="0" smtClean="0">
                <a:solidFill>
                  <a:schemeClr val="tx1"/>
                </a:solidFill>
                <a:latin typeface="+mn-lt"/>
                <a:ea typeface="+mn-ea"/>
                <a:cs typeface="+mn-cs"/>
              </a:rPr>
              <a:t>than the maximum possible number of readers. In this example, we use a value of 100. The action of the controller can be summarized as follows: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&gt; 0, then no writer is waiting and there may or may not be readers </a:t>
            </a:r>
            <a:r>
              <a:rPr lang="en-US" sz="1200" kern="1200" baseline="0" dirty="0" smtClean="0">
                <a:solidFill>
                  <a:schemeClr val="tx1"/>
                </a:solidFill>
                <a:latin typeface="+mn-lt"/>
                <a:ea typeface="+mn-ea"/>
                <a:cs typeface="+mn-cs"/>
              </a:rPr>
              <a:t>active. Service all “finished” messages first to clear active readers. Then service write requests and then read requests.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 0, then the only request outstanding is a write request. Allow the </a:t>
            </a:r>
            <a:r>
              <a:rPr lang="en-US" sz="1200" kern="1200" baseline="0" dirty="0" smtClean="0">
                <a:solidFill>
                  <a:schemeClr val="tx1"/>
                </a:solidFill>
                <a:latin typeface="+mn-lt"/>
                <a:ea typeface="+mn-ea"/>
                <a:cs typeface="+mn-cs"/>
              </a:rPr>
              <a:t>writer to proceed and wait for a “finished”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t>
            </a:r>
            <a:r>
              <a:rPr lang="en-US" sz="1200" i="1" kern="1200" baseline="0" dirty="0" smtClean="0">
                <a:solidFill>
                  <a:schemeClr val="tx1"/>
                </a:solidFill>
                <a:latin typeface="+mn-lt"/>
                <a:ea typeface="+mn-ea"/>
                <a:cs typeface="+mn-cs"/>
              </a:rPr>
              <a:t>count &lt; 0, then a writer has made a request and is being made to wait </a:t>
            </a:r>
            <a:r>
              <a:rPr lang="en-US" sz="1200" kern="1200" baseline="0" dirty="0" smtClean="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At first glance, it may seem that interleaving and overlapping represent fundamentally different modes of execution and present different problems. In fact, both techniques can be viewed as examples of concurrent processing, and both present the same problems. In the case of a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the problems stem from a basic characteristic of multiprogramming systems: The relative speed of execution of processes cannot be predicted. It depends on the activities of other processes, the way in which the OS handles interrupts, and the scheduling policies of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Chapter 5 Summary.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following difficulties arise:</a:t>
            </a:r>
          </a:p>
          <a:p>
            <a:r>
              <a:rPr lang="en-US" sz="1200" b="1" kern="1200" baseline="0" dirty="0" smtClean="0">
                <a:solidFill>
                  <a:schemeClr val="tx1"/>
                </a:solidFill>
                <a:latin typeface="+mn-lt"/>
                <a:ea typeface="+mn-ea"/>
                <a:cs typeface="+mn-cs"/>
              </a:rPr>
              <a:t>1. The sharing of global resources is fraught with peril. </a:t>
            </a:r>
            <a:r>
              <a:rPr lang="en-US" sz="1200" b="0" kern="1200" baseline="0" dirty="0" smtClean="0">
                <a:solidFill>
                  <a:schemeClr val="tx1"/>
                </a:solidFill>
                <a:latin typeface="+mn-lt"/>
                <a:ea typeface="+mn-ea"/>
                <a:cs typeface="+mn-cs"/>
              </a:rPr>
              <a:t>For example, if two processes </a:t>
            </a:r>
            <a:r>
              <a:rPr lang="en-US" sz="1200" kern="1200" baseline="0" dirty="0" smtClean="0">
                <a:solidFill>
                  <a:schemeClr val="tx1"/>
                </a:solidFill>
                <a:latin typeface="+mn-lt"/>
                <a:ea typeface="+mn-ea"/>
                <a:cs typeface="+mn-cs"/>
              </a:rPr>
              <a:t>both make use of the same global variable and both perform reads and writes on that variable, then the order in which the various reads and writes are executed is critical. An example of this problem is shown in the following subsection.</a:t>
            </a:r>
          </a:p>
          <a:p>
            <a:r>
              <a:rPr lang="en-US" sz="1200" b="1" kern="1200" baseline="0" dirty="0" smtClean="0">
                <a:solidFill>
                  <a:schemeClr val="tx1"/>
                </a:solidFill>
                <a:latin typeface="+mn-lt"/>
                <a:ea typeface="+mn-ea"/>
                <a:cs typeface="+mn-cs"/>
              </a:rPr>
              <a:t>2. It is difficult for the OS to manage the allocation of resources optimally. </a:t>
            </a:r>
            <a:r>
              <a:rPr lang="en-US" sz="1200" b="0" kern="1200" baseline="0" dirty="0" smtClean="0">
                <a:solidFill>
                  <a:schemeClr val="tx1"/>
                </a:solidFill>
                <a:latin typeface="+mn-lt"/>
                <a:ea typeface="+mn-ea"/>
                <a:cs typeface="+mn-cs"/>
              </a:rPr>
              <a:t>For</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r>
              <a:rPr lang="en-US" sz="1200" b="1" kern="1200" baseline="0" dirty="0" smtClean="0">
                <a:solidFill>
                  <a:schemeClr val="tx1"/>
                </a:solidFill>
                <a:latin typeface="+mn-lt"/>
                <a:ea typeface="+mn-ea"/>
                <a:cs typeface="+mn-cs"/>
              </a:rPr>
              <a:t>3. It becomes very difficult to locate a programming error </a:t>
            </a:r>
            <a:r>
              <a:rPr lang="en-US" sz="1200" b="0" kern="1200" baseline="0" dirty="0" smtClean="0">
                <a:solidFill>
                  <a:schemeClr val="tx1"/>
                </a:solidFill>
                <a:latin typeface="+mn-lt"/>
                <a:ea typeface="+mn-ea"/>
                <a:cs typeface="+mn-cs"/>
              </a:rPr>
              <a:t>because results are </a:t>
            </a:r>
            <a:r>
              <a:rPr lang="en-US" sz="1200" kern="1200" baseline="0" dirty="0" smtClean="0">
                <a:solidFill>
                  <a:schemeClr val="tx1"/>
                </a:solidFill>
                <a:latin typeface="+mn-lt"/>
                <a:ea typeface="+mn-ea"/>
                <a:cs typeface="+mn-cs"/>
              </a:rPr>
              <a:t>typically not deterministic and reproducible (e.g., see [LEBL87, CARR89, SHEN02] for a discussion of this point).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 This should become clear as the discussion proceeds.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our second example, consider two process, P3 and P4, that share global variables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and c , with initial values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1 and c = 2 . At some point in its execution, P3 executes the assignment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and at some point in its execution, P4 executes the assignment c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3 and c = 5 . If P4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4 and c = 3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What design and management issues are raised by the existence of concurrency?</a:t>
            </a:r>
          </a:p>
          <a:p>
            <a:r>
              <a:rPr lang="en-US" sz="1200" kern="1200" baseline="0" dirty="0" smtClean="0">
                <a:solidFill>
                  <a:schemeClr val="tx1"/>
                </a:solidFill>
                <a:latin typeface="+mn-lt"/>
                <a:ea typeface="+mn-ea"/>
                <a:cs typeface="+mn-cs"/>
              </a:rPr>
              <a:t>We can list the following concerns:</a:t>
            </a:r>
          </a:p>
          <a:p>
            <a:r>
              <a:rPr lang="en-US" sz="1200" b="1" kern="1200" baseline="0" dirty="0" smtClean="0">
                <a:solidFill>
                  <a:schemeClr val="tx1"/>
                </a:solidFill>
                <a:latin typeface="+mn-lt"/>
                <a:ea typeface="+mn-ea"/>
                <a:cs typeface="+mn-cs"/>
              </a:rPr>
              <a:t>1. The OS must be able to keep track of the various processes. </a:t>
            </a:r>
            <a:r>
              <a:rPr lang="en-US" sz="1200" b="0" kern="1200" baseline="0" dirty="0" smtClean="0">
                <a:solidFill>
                  <a:schemeClr val="tx1"/>
                </a:solidFill>
                <a:latin typeface="+mn-lt"/>
                <a:ea typeface="+mn-ea"/>
                <a:cs typeface="+mn-cs"/>
              </a:rPr>
              <a:t>This is done with </a:t>
            </a:r>
            <a:r>
              <a:rPr lang="en-US" sz="1200" kern="1200" baseline="0" dirty="0" smtClean="0">
                <a:solidFill>
                  <a:schemeClr val="tx1"/>
                </a:solidFill>
                <a:latin typeface="+mn-lt"/>
                <a:ea typeface="+mn-ea"/>
                <a:cs typeface="+mn-cs"/>
              </a:rPr>
              <a:t>the use of process control blocks and was described in Chapter 4 .</a:t>
            </a:r>
          </a:p>
          <a:p>
            <a:r>
              <a:rPr lang="en-US" sz="1200" b="1" kern="1200" baseline="0" dirty="0" smtClean="0">
                <a:solidFill>
                  <a:schemeClr val="tx1"/>
                </a:solidFill>
                <a:latin typeface="+mn-lt"/>
                <a:ea typeface="+mn-ea"/>
                <a:cs typeface="+mn-cs"/>
              </a:rPr>
              <a:t>2. The OS must allocate and de-allocate various resources for each active process.</a:t>
            </a:r>
          </a:p>
          <a:p>
            <a:r>
              <a:rPr lang="en-US" sz="1200" kern="1200" baseline="0" dirty="0" smtClean="0">
                <a:solidFill>
                  <a:schemeClr val="tx1"/>
                </a:solidFill>
                <a:latin typeface="+mn-lt"/>
                <a:ea typeface="+mn-ea"/>
                <a:cs typeface="+mn-cs"/>
              </a:rPr>
              <a:t>At times, multiple processes want access to the same resource. These resources include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Processor time: </a:t>
            </a:r>
            <a:r>
              <a:rPr lang="en-US" sz="1200" b="0" kern="1200" baseline="0" dirty="0" smtClean="0">
                <a:solidFill>
                  <a:schemeClr val="tx1"/>
                </a:solidFill>
                <a:latin typeface="+mn-lt"/>
                <a:ea typeface="+mn-ea"/>
                <a:cs typeface="+mn-cs"/>
              </a:rPr>
              <a:t>This is the scheduling function, discussed in Part Four.</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a:t>
            </a:r>
            <a:r>
              <a:rPr lang="en-US" sz="1200" b="0" kern="1200" baseline="0" dirty="0" smtClean="0">
                <a:solidFill>
                  <a:schemeClr val="tx1"/>
                </a:solidFill>
                <a:latin typeface="+mn-lt"/>
                <a:ea typeface="+mn-ea"/>
                <a:cs typeface="+mn-cs"/>
              </a:rPr>
              <a:t>: Most operating systems use a virtual memory scheme. The topic </a:t>
            </a:r>
            <a:r>
              <a:rPr lang="en-US" sz="1200" kern="1200" baseline="0" dirty="0" smtClean="0">
                <a:solidFill>
                  <a:schemeClr val="tx1"/>
                </a:solidFill>
                <a:latin typeface="+mn-lt"/>
                <a:ea typeface="+mn-ea"/>
                <a:cs typeface="+mn-cs"/>
              </a:rPr>
              <a:t>is addressed in Part Three.</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Files: </a:t>
            </a:r>
            <a:r>
              <a:rPr lang="en-US" sz="1200" b="0" kern="1200" baseline="0" dirty="0" smtClean="0">
                <a:solidFill>
                  <a:schemeClr val="tx1"/>
                </a:solidFill>
                <a:latin typeface="+mn-lt"/>
                <a:ea typeface="+mn-ea"/>
                <a:cs typeface="+mn-cs"/>
              </a:rPr>
              <a:t>Discussed in Chapter 12 .</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I/O devices: </a:t>
            </a:r>
            <a:r>
              <a:rPr lang="en-US" sz="1200" b="0" kern="1200" baseline="0" dirty="0" smtClean="0">
                <a:solidFill>
                  <a:schemeClr val="tx1"/>
                </a:solidFill>
                <a:latin typeface="+mn-lt"/>
                <a:ea typeface="+mn-ea"/>
                <a:cs typeface="+mn-cs"/>
              </a:rPr>
              <a:t>Discussed in Chapter 11 .</a:t>
            </a:r>
          </a:p>
          <a:p>
            <a:r>
              <a:rPr lang="en-US" sz="1200" b="1" kern="1200" baseline="0" dirty="0" smtClean="0">
                <a:solidFill>
                  <a:schemeClr val="tx1"/>
                </a:solidFill>
                <a:latin typeface="+mn-lt"/>
                <a:ea typeface="+mn-ea"/>
                <a:cs typeface="+mn-cs"/>
              </a:rPr>
              <a:t>3. The OS must protect the data and physical resources of each process against</a:t>
            </a:r>
          </a:p>
          <a:p>
            <a:r>
              <a:rPr lang="en-US" sz="1200" kern="1200" baseline="0" dirty="0" smtClean="0">
                <a:solidFill>
                  <a:schemeClr val="tx1"/>
                </a:solidFill>
                <a:latin typeface="+mn-lt"/>
                <a:ea typeface="+mn-ea"/>
                <a:cs typeface="+mn-cs"/>
              </a:rPr>
              <a:t>unintended interference by other processes. This involves techniques that relate to memory, files, and I/O devices. A general treatment of protection is found in Chapter 14 .</a:t>
            </a:r>
          </a:p>
          <a:p>
            <a:r>
              <a:rPr lang="en-US" sz="1200" b="1" kern="1200" baseline="0" dirty="0" smtClean="0">
                <a:solidFill>
                  <a:schemeClr val="tx1"/>
                </a:solidFill>
                <a:latin typeface="+mn-lt"/>
                <a:ea typeface="+mn-ea"/>
                <a:cs typeface="+mn-cs"/>
              </a:rPr>
              <a:t>4. The functioning of a process, and the output it produces, must be independent </a:t>
            </a:r>
          </a:p>
          <a:p>
            <a:r>
              <a:rPr lang="en-US" sz="1200" kern="1200" baseline="0" dirty="0" smtClean="0">
                <a:solidFill>
                  <a:schemeClr val="tx1"/>
                </a:solidFill>
                <a:latin typeface="+mn-lt"/>
                <a:ea typeface="+mn-ea"/>
                <a:cs typeface="+mn-cs"/>
              </a:rPr>
              <a:t>of the speed at which its execution is carried out relative to the speed of other</a:t>
            </a:r>
          </a:p>
          <a:p>
            <a:r>
              <a:rPr lang="en-US" sz="1200" kern="1200" baseline="0" dirty="0" smtClean="0">
                <a:solidFill>
                  <a:schemeClr val="tx1"/>
                </a:solidFill>
                <a:latin typeface="+mn-lt"/>
                <a:ea typeface="+mn-ea"/>
                <a:cs typeface="+mn-cs"/>
              </a:rPr>
              <a:t>concurrent processes. This is the subject of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3/15/11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3/15/11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3/15/11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3/15/11</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3/15/11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3/15/11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3/15/11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3/15/11</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3/15/11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3/15/11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3/15/11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3/15/11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3/15/11</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3/15/11</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3/15/11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3/15/11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3/15/11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3/15/11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3/15/11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3/15/11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3/15/11</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3/15/11</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3/15/11</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3/15/11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3/15/11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4" Type="http://schemas.openxmlformats.org/officeDocument/2006/relationships/slideLayout" Target="../slideLayouts/slideLayout25.xml"/><Relationship Id="rId4" Type="http://schemas.openxmlformats.org/officeDocument/2006/relationships/slideLayout" Target="../slideLayouts/slideLayout15.xml"/><Relationship Id="rId7" Type="http://schemas.openxmlformats.org/officeDocument/2006/relationships/slideLayout" Target="../slideLayouts/slideLayout18.xml"/><Relationship Id="rId11" Type="http://schemas.openxmlformats.org/officeDocument/2006/relationships/slideLayout" Target="../slideLayouts/slideLayout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6" Type="http://schemas.openxmlformats.org/officeDocument/2006/relationships/image" Target="../media/image1.jpeg"/><Relationship Id="rId8" Type="http://schemas.openxmlformats.org/officeDocument/2006/relationships/slideLayout" Target="../slideLayouts/slideLayout19.xml"/><Relationship Id="rId13" Type="http://schemas.openxmlformats.org/officeDocument/2006/relationships/slideLayout" Target="../slideLayouts/slideLayout24.xml"/><Relationship Id="rId10" Type="http://schemas.openxmlformats.org/officeDocument/2006/relationships/slideLayout" Target="../slideLayouts/slideLayout21.xml"/><Relationship Id="rId5" Type="http://schemas.openxmlformats.org/officeDocument/2006/relationships/slideLayout" Target="../slideLayouts/slideLayout16.xml"/><Relationship Id="rId15" Type="http://schemas.openxmlformats.org/officeDocument/2006/relationships/theme" Target="../theme/theme2.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9" Type="http://schemas.openxmlformats.org/officeDocument/2006/relationships/slideLayout" Target="../slideLayouts/slideLayout20.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3/15/11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3/15/11</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Lst>
  <p:transition/>
  <p:timing>
    <p:tnLst>
      <p:par>
        <p:cTn id="1" dur="indefinite" restart="never" nodeType="tmRoot"/>
      </p:par>
    </p:tnLst>
  </p:timing>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4" Type="http://schemas.openxmlformats.org/officeDocument/2006/relationships/package" Target="../embeddings/Microsoft_Word_Document2.docx"/><Relationship Id="rId1" Type="http://schemas.openxmlformats.org/officeDocument/2006/relationships/vmlDrawing" Target="../drawings/vmlDrawing2.vml"/><Relationship Id="rId2" Type="http://schemas.openxmlformats.org/officeDocument/2006/relationships/slideLayout" Target="../slideLayouts/slideLayout2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0.wmf"/><Relationship Id="rId4" Type="http://schemas.openxmlformats.org/officeDocument/2006/relationships/diagramLayout" Target="../diagrams/layout2.xml"/><Relationship Id="rId5" Type="http://schemas.openxmlformats.org/officeDocument/2006/relationships/diagramQuickStyle" Target="../diagrams/quickStyle2.xml"/><Relationship Id="rId7" Type="http://schemas.microsoft.com/office/2007/relationships/diagramDrawing" Target="../diagrams/drawing2.xml"/><Relationship Id="rId1" Type="http://schemas.openxmlformats.org/officeDocument/2006/relationships/slideLayout" Target="../slideLayouts/slideLayout17.xml"/><Relationship Id="rId2" Type="http://schemas.openxmlformats.org/officeDocument/2006/relationships/notesSlide" Target="../notesSlides/notesSlide11.xml"/><Relationship Id="rId9" Type="http://schemas.openxmlformats.org/officeDocument/2006/relationships/image" Target="../media/image21.wmf"/><Relationship Id="rId3" Type="http://schemas.openxmlformats.org/officeDocument/2006/relationships/diagramData" Target="../diagrams/data2.xml"/><Relationship Id="rId6"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4" Type="http://schemas.openxmlformats.org/officeDocument/2006/relationships/image" Target="../media/image23.wmf"/><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24.w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3" Type="http://schemas.openxmlformats.org/officeDocument/2006/relationships/image" Target="../media/image26.wm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4"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7.pdf"/></Relationships>
</file>

<file path=ppt/slides/_rels/slide16.xml.rels><?xml version="1.0" encoding="UTF-8" standalone="yes"?>
<Relationships xmlns="http://schemas.openxmlformats.org/package/2006/relationships"><Relationship Id="rId4" Type="http://schemas.openxmlformats.org/officeDocument/2006/relationships/image" Target="../media/image30.wmf"/><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image" Target="../media/image30.wmf"/><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32.w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33.w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0.pdf"/></Relationships>
</file>

<file path=ppt/slides/_rels/slide20.xml.rels><?xml version="1.0" encoding="UTF-8" standalone="yes"?>
<Relationships xmlns="http://schemas.openxmlformats.org/package/2006/relationships"><Relationship Id="rId6" Type="http://schemas.openxmlformats.org/officeDocument/2006/relationships/image" Target="../media/image35.wmf"/><Relationship Id="rId4" Type="http://schemas.openxmlformats.org/officeDocument/2006/relationships/package" Target="../embeddings/Microsoft_Word_Document3.docx"/><Relationship Id="rId1" Type="http://schemas.openxmlformats.org/officeDocument/2006/relationships/vmlDrawing" Target="../drawings/vmlDrawing3.vml"/><Relationship Id="rId2" Type="http://schemas.openxmlformats.org/officeDocument/2006/relationships/slideLayout" Target="../slideLayouts/slideLayout21.xml"/><Relationship Id="rId3" Type="http://schemas.openxmlformats.org/officeDocument/2006/relationships/notesSlide" Target="../notesSlides/notesSlide19.xml"/><Relationship Id="rId5"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1.jpeg"/><Relationship Id="rId4" Type="http://schemas.openxmlformats.org/officeDocument/2006/relationships/diagramLayout" Target="../diagrams/layout3.xml"/><Relationship Id="rId5" Type="http://schemas.openxmlformats.org/officeDocument/2006/relationships/diagramQuickStyle" Target="../diagrams/quickStyle3.xml"/><Relationship Id="rId7" Type="http://schemas.microsoft.com/office/2007/relationships/diagramDrawing" Target="../diagrams/drawing3.xml"/><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diagramData" Target="../diagrams/data3.xml"/><Relationship Id="rId6" Type="http://schemas.openxmlformats.org/officeDocument/2006/relationships/diagramColors" Target="../diagrams/colors3.xml"/></Relationships>
</file>

<file path=ppt/slides/_rels/slide22.xml.rels><?xml version="1.0" encoding="UTF-8" standalone="yes"?>
<Relationships xmlns="http://schemas.openxmlformats.org/package/2006/relationships"><Relationship Id="rId4" Type="http://schemas.openxmlformats.org/officeDocument/2006/relationships/diagramLayout" Target="../diagrams/layout4.xml"/><Relationship Id="rId5" Type="http://schemas.openxmlformats.org/officeDocument/2006/relationships/diagramQuickStyle" Target="../diagrams/quickStyle4.xml"/><Relationship Id="rId7" Type="http://schemas.microsoft.com/office/2007/relationships/diagramDrawing" Target="../diagrams/drawing4.xm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diagramData" Target="../diagrams/data4.xml"/><Relationship Id="rId6" Type="http://schemas.openxmlformats.org/officeDocument/2006/relationships/diagramColors" Target="../diagrams/colors4.xml"/></Relationships>
</file>

<file path=ppt/slides/_rels/slide23.xml.rels><?xml version="1.0" encoding="UTF-8" standalone="yes"?>
<Relationships xmlns="http://schemas.openxmlformats.org/package/2006/relationships"><Relationship Id="rId4" Type="http://schemas.openxmlformats.org/officeDocument/2006/relationships/image" Target="../media/image30.wmf"/><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6.gif"/></Relationships>
</file>

<file path=ppt/slides/_rels/slide24.xml.rels><?xml version="1.0" encoding="UTF-8" standalone="yes"?>
<Relationships xmlns="http://schemas.openxmlformats.org/package/2006/relationships"><Relationship Id="rId4" Type="http://schemas.openxmlformats.org/officeDocument/2006/relationships/image" Target="../media/image30.wmf"/><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7.gif"/></Relationships>
</file>

<file path=ppt/slides/_rels/slide25.xml.rels><?xml version="1.0" encoding="UTF-8" standalone="yes"?>
<Relationships xmlns="http://schemas.openxmlformats.org/package/2006/relationships"><Relationship Id="rId4" Type="http://schemas.openxmlformats.org/officeDocument/2006/relationships/diagramLayout" Target="../diagrams/layout5.xml"/><Relationship Id="rId5" Type="http://schemas.openxmlformats.org/officeDocument/2006/relationships/diagramQuickStyle" Target="../diagrams/quickStyle5.xml"/><Relationship Id="rId7" Type="http://schemas.microsoft.com/office/2007/relationships/diagramDrawing" Target="../diagrams/drawing5.xml"/><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diagramData" Target="../diagrams/data5.xml"/><Relationship Id="rId6" Type="http://schemas.openxmlformats.org/officeDocument/2006/relationships/diagramColors" Target="../diagrams/colors5.xml"/></Relationships>
</file>

<file path=ppt/slides/_rels/slide26.xml.rels><?xml version="1.0" encoding="UTF-8" standalone="yes"?>
<Relationships xmlns="http://schemas.openxmlformats.org/package/2006/relationships"><Relationship Id="rId4" Type="http://schemas.openxmlformats.org/officeDocument/2006/relationships/image" Target="../media/image39.gif"/><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8.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40.gif"/><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4"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41.png"/><Relationship Id="rId5"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diagramLayout" Target="../diagrams/layout6.xml"/><Relationship Id="rId5" Type="http://schemas.openxmlformats.org/officeDocument/2006/relationships/diagramQuickStyle" Target="../diagrams/quickStyle6.xml"/><Relationship Id="rId7" Type="http://schemas.microsoft.com/office/2007/relationships/diagramDrawing" Target="../diagrams/drawing6.xml"/><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diagramData" Target="../diagrams/data6.xml"/><Relationship Id="rId6" Type="http://schemas.openxmlformats.org/officeDocument/2006/relationships/diagramColors" Target="../diagrams/colors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12.wm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image" Target="../media/image43.gi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4" Type="http://schemas.openxmlformats.org/officeDocument/2006/relationships/image" Target="../media/image45.wmf"/><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44.gif"/></Relationships>
</file>

<file path=ppt/slides/_rels/slide32.xml.rels><?xml version="1.0" encoding="UTF-8" standalone="yes"?>
<Relationships xmlns="http://schemas.openxmlformats.org/package/2006/relationships"><Relationship Id="rId4" Type="http://schemas.openxmlformats.org/officeDocument/2006/relationships/image" Target="../media/image23.wmf"/><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4" Type="http://schemas.openxmlformats.org/officeDocument/2006/relationships/image" Target="../media/image48.pdf"/><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47.gif"/><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4" Type="http://schemas.openxmlformats.org/officeDocument/2006/relationships/image" Target="../media/image23.wmf"/><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50.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3" Type="http://schemas.openxmlformats.org/officeDocument/2006/relationships/image" Target="../media/image51.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4" Type="http://schemas.openxmlformats.org/officeDocument/2006/relationships/image" Target="../media/image24.wmf"/><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52.gif"/><Relationship Id="rId5" Type="http://schemas.openxmlformats.org/officeDocument/2006/relationships/image" Target="../media/image53.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3" Type="http://schemas.openxmlformats.org/officeDocument/2006/relationships/image" Target="../media/image54.wmf"/><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3" Type="http://schemas.openxmlformats.org/officeDocument/2006/relationships/image" Target="../media/image55.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4" Type="http://schemas.openxmlformats.org/officeDocument/2006/relationships/diagramLayout" Target="../diagrams/layout7.xml"/><Relationship Id="rId5" Type="http://schemas.openxmlformats.org/officeDocument/2006/relationships/diagramQuickStyle" Target="../diagrams/quickStyle7.xml"/><Relationship Id="rId7" Type="http://schemas.microsoft.com/office/2007/relationships/diagramDrawing" Target="../diagrams/drawing7.xml"/><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diagramData" Target="../diagrams/data7.xml"/><Relationship Id="rId6" Type="http://schemas.openxmlformats.org/officeDocument/2006/relationships/diagramColors" Target="../diagrams/colors7.xml"/></Relationships>
</file>

<file path=ppt/slides/_rels/slide4.xml.rels><?xml version="1.0" encoding="UTF-8" standalone="yes"?>
<Relationships xmlns="http://schemas.openxmlformats.org/package/2006/relationships"><Relationship Id="rId4" Type="http://schemas.openxmlformats.org/officeDocument/2006/relationships/diagramLayout" Target="../diagrams/layout1.xml"/><Relationship Id="rId5" Type="http://schemas.openxmlformats.org/officeDocument/2006/relationships/diagramQuickStyle" Target="../diagrams/quickStyle1.xml"/><Relationship Id="rId7" Type="http://schemas.microsoft.com/office/2007/relationships/diagramDrawing" Target="../diagrams/drawing1.xml"/><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diagramData" Target="../diagrams/data1.xml"/><Relationship Id="rId6"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3" Type="http://schemas.openxmlformats.org/officeDocument/2006/relationships/image" Target="../media/image35.wm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4" Type="http://schemas.openxmlformats.org/officeDocument/2006/relationships/image" Target="../media/image54.wmf"/><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56.gif"/><Relationship Id="rId5" Type="http://schemas.openxmlformats.org/officeDocument/2006/relationships/image" Target="../media/image57.wmf"/></Relationships>
</file>

<file path=ppt/slides/_rels/slide42.xml.rels><?xml version="1.0" encoding="UTF-8" standalone="yes"?>
<Relationships xmlns="http://schemas.openxmlformats.org/package/2006/relationships"><Relationship Id="rId4" Type="http://schemas.openxmlformats.org/officeDocument/2006/relationships/image" Target="../media/image59.gif"/><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58.gif"/><Relationship Id="rId5" Type="http://schemas.openxmlformats.org/officeDocument/2006/relationships/image" Target="../media/image30.wmf"/></Relationships>
</file>

<file path=ppt/slides/_rels/slide43.xml.rels><?xml version="1.0" encoding="UTF-8" standalone="yes"?>
<Relationships xmlns="http://schemas.openxmlformats.org/package/2006/relationships"><Relationship Id="rId4" Type="http://schemas.openxmlformats.org/officeDocument/2006/relationships/diagramLayout" Target="../diagrams/layout8.xml"/><Relationship Id="rId5" Type="http://schemas.openxmlformats.org/officeDocument/2006/relationships/diagramQuickStyle" Target="../diagrams/quickStyle8.xml"/><Relationship Id="rId7" Type="http://schemas.microsoft.com/office/2007/relationships/diagramDrawing" Target="../diagrams/drawing8.xml"/><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diagramData" Target="../diagrams/data8.xml"/><Relationship Id="rId6" Type="http://schemas.openxmlformats.org/officeDocument/2006/relationships/diagramColors" Target="../diagrams/colors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60.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4" Type="http://schemas.openxmlformats.org/officeDocument/2006/relationships/package" Target="../embeddings/Microsoft_Word_Document4.docx"/><Relationship Id="rId1" Type="http://schemas.openxmlformats.org/officeDocument/2006/relationships/vmlDrawing" Target="../drawings/vmlDrawing4.vml"/><Relationship Id="rId2" Type="http://schemas.openxmlformats.org/officeDocument/2006/relationships/slideLayout" Target="../slideLayouts/slideLayout21.xml"/><Relationship Id="rId3"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4" Type="http://schemas.openxmlformats.org/officeDocument/2006/relationships/diagramLayout" Target="../diagrams/layout9.xml"/><Relationship Id="rId5" Type="http://schemas.openxmlformats.org/officeDocument/2006/relationships/diagramQuickStyle" Target="../diagrams/quickStyle9.xml"/><Relationship Id="rId7" Type="http://schemas.microsoft.com/office/2007/relationships/diagramDrawing" Target="../diagrams/drawing9.xml"/><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diagramData" Target="../diagrams/data9.xml"/><Relationship Id="rId6" Type="http://schemas.openxmlformats.org/officeDocument/2006/relationships/diagramColors" Target="../diagrams/colors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62.wmf"/><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8" Type="http://schemas.openxmlformats.org/officeDocument/2006/relationships/image" Target="../media/image63.pdf"/><Relationship Id="rId4" Type="http://schemas.openxmlformats.org/officeDocument/2006/relationships/diagramLayout" Target="../diagrams/layout10.xml"/><Relationship Id="rId5" Type="http://schemas.openxmlformats.org/officeDocument/2006/relationships/diagramQuickStyle" Target="../diagrams/quickStyle10.xml"/><Relationship Id="rId7" Type="http://schemas.microsoft.com/office/2007/relationships/diagramDrawing" Target="../diagrams/drawing10.xml"/><Relationship Id="rId1" Type="http://schemas.openxmlformats.org/officeDocument/2006/relationships/slideLayout" Target="../slideLayouts/slideLayout20.xml"/><Relationship Id="rId2" Type="http://schemas.openxmlformats.org/officeDocument/2006/relationships/notesSlide" Target="../notesSlides/notesSlide47.xml"/><Relationship Id="rId9" Type="http://schemas.openxmlformats.org/officeDocument/2006/relationships/image" Target="../media/image64.png"/><Relationship Id="rId3" Type="http://schemas.openxmlformats.org/officeDocument/2006/relationships/diagramData" Target="../diagrams/data10.xml"/><Relationship Id="rId6" Type="http://schemas.openxmlformats.org/officeDocument/2006/relationships/diagramColors" Target="../diagrams/colors10.xml"/></Relationships>
</file>

<file path=ppt/slides/_rels/slide49.xml.rels><?xml version="1.0" encoding="UTF-8" standalone="yes"?>
<Relationships xmlns="http://schemas.openxmlformats.org/package/2006/relationships"><Relationship Id="rId8" Type="http://schemas.openxmlformats.org/officeDocument/2006/relationships/image" Target="../media/image65.wmf"/><Relationship Id="rId4" Type="http://schemas.openxmlformats.org/officeDocument/2006/relationships/diagramLayout" Target="../diagrams/layout11.xml"/><Relationship Id="rId5" Type="http://schemas.openxmlformats.org/officeDocument/2006/relationships/diagramQuickStyle" Target="../diagrams/quickStyle11.xml"/><Relationship Id="rId7" Type="http://schemas.microsoft.com/office/2007/relationships/diagramDrawing" Target="../diagrams/drawing11.xml"/><Relationship Id="rId1" Type="http://schemas.openxmlformats.org/officeDocument/2006/relationships/slideLayout" Target="../slideLayouts/slideLayout20.xml"/><Relationship Id="rId2" Type="http://schemas.openxmlformats.org/officeDocument/2006/relationships/notesSlide" Target="../notesSlides/notesSlide48.xml"/><Relationship Id="rId9" Type="http://schemas.openxmlformats.org/officeDocument/2006/relationships/image" Target="../media/image66.wmf"/><Relationship Id="rId3" Type="http://schemas.openxmlformats.org/officeDocument/2006/relationships/diagramData" Target="../diagrams/data11.xml"/><Relationship Id="rId6" Type="http://schemas.openxmlformats.org/officeDocument/2006/relationships/diagramColors" Target="../diagrams/colors11.xml"/></Relationships>
</file>

<file path=ppt/slides/_rels/slide5.xml.rels><?xml version="1.0" encoding="UTF-8" standalone="yes"?>
<Relationships xmlns="http://schemas.openxmlformats.org/package/2006/relationships"><Relationship Id="rId4" Type="http://schemas.openxmlformats.org/officeDocument/2006/relationships/package" Target="../embeddings/Microsoft_Word_Document1.docx"/><Relationship Id="rId1" Type="http://schemas.openxmlformats.org/officeDocument/2006/relationships/vmlDrawing" Target="../drawings/vmlDrawing1.vml"/><Relationship Id="rId2" Type="http://schemas.openxmlformats.org/officeDocument/2006/relationships/slideLayout" Target="../slideLayouts/slideLayout22.xml"/><Relationship Id="rId3" Type="http://schemas.openxmlformats.org/officeDocument/2006/relationships/notesSlide" Target="../notesSlides/notesSlide5.xml"/><Relationship Id="rId5"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3" Type="http://schemas.openxmlformats.org/officeDocument/2006/relationships/image" Target="../media/image65.wmf"/><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65.wmf"/><Relationship Id="rId4" Type="http://schemas.openxmlformats.org/officeDocument/2006/relationships/diagramLayout" Target="../diagrams/layout12.xml"/><Relationship Id="rId5" Type="http://schemas.openxmlformats.org/officeDocument/2006/relationships/diagramQuickStyle" Target="../diagrams/quickStyle12.xml"/><Relationship Id="rId7" Type="http://schemas.microsoft.com/office/2007/relationships/diagramDrawing" Target="../diagrams/drawing12.xml"/><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diagramData" Target="../diagrams/data12.xml"/><Relationship Id="rId6" Type="http://schemas.openxmlformats.org/officeDocument/2006/relationships/diagramColors" Target="../diagrams/colors12.xml"/></Relationships>
</file>

<file path=ppt/slides/_rels/slide52.xml.rels><?xml version="1.0" encoding="UTF-8" standalone="yes"?>
<Relationships xmlns="http://schemas.openxmlformats.org/package/2006/relationships"><Relationship Id="rId6" Type="http://schemas.openxmlformats.org/officeDocument/2006/relationships/image" Target="../media/image70.png"/><Relationship Id="rId4" Type="http://schemas.openxmlformats.org/officeDocument/2006/relationships/image" Target="../media/image68.png"/><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67.png"/><Relationship Id="rId5" Type="http://schemas.openxmlformats.org/officeDocument/2006/relationships/image" Target="../media/image69.png"/></Relationships>
</file>

<file path=ppt/slides/_rels/slide53.xml.rels><?xml version="1.0" encoding="UTF-8" standalone="yes"?>
<Relationships xmlns="http://schemas.openxmlformats.org/package/2006/relationships"><Relationship Id="rId4" Type="http://schemas.openxmlformats.org/officeDocument/2006/relationships/image" Target="../media/image60.png"/><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71.gif"/><Relationship Id="rId5"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3" Type="http://schemas.openxmlformats.org/officeDocument/2006/relationships/image" Target="../media/image73.gif"/><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4" Type="http://schemas.openxmlformats.org/officeDocument/2006/relationships/image" Target="../media/image75.png"/><Relationship Id="rId1" Type="http://schemas.openxmlformats.org/officeDocument/2006/relationships/slideLayout" Target="../slideLayouts/slideLayout21.xml"/><Relationship Id="rId2" Type="http://schemas.openxmlformats.org/officeDocument/2006/relationships/notesSlide" Target="../notesSlides/notesSlide54.xml"/><Relationship Id="rId3" Type="http://schemas.openxmlformats.org/officeDocument/2006/relationships/image" Target="../media/image74.gif"/><Relationship Id="rId5" Type="http://schemas.openxmlformats.org/officeDocument/2006/relationships/image" Target="../media/image1.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4" Type="http://schemas.openxmlformats.org/officeDocument/2006/relationships/image" Target="../media/image77.png"/><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76.gif"/></Relationships>
</file>

<file path=ppt/slides/_rels/slide58.xml.rels><?xml version="1.0" encoding="UTF-8" standalone="yes"?>
<Relationships xmlns="http://schemas.openxmlformats.org/package/2006/relationships"><Relationship Id="rId4" Type="http://schemas.openxmlformats.org/officeDocument/2006/relationships/image" Target="../media/image79.gif"/><Relationship Id="rId1" Type="http://schemas.openxmlformats.org/officeDocument/2006/relationships/slideLayout" Target="../slideLayouts/slideLayout21.xml"/><Relationship Id="rId2" Type="http://schemas.openxmlformats.org/officeDocument/2006/relationships/notesSlide" Target="../notesSlides/notesSlide57.xml"/><Relationship Id="rId3" Type="http://schemas.openxmlformats.org/officeDocument/2006/relationships/image" Target="../media/image78.gif"/><Relationship Id="rId5" Type="http://schemas.openxmlformats.org/officeDocument/2006/relationships/image" Target="../media/image80.png"/></Relationships>
</file>

<file path=ppt/slides/_rels/slide59.xml.rels><?xml version="1.0" encoding="UTF-8" standalone="yes"?>
<Relationships xmlns="http://schemas.openxmlformats.org/package/2006/relationships"><Relationship Id="rId4" Type="http://schemas.openxmlformats.org/officeDocument/2006/relationships/oleObject" Target="Macintosh%20HD:Users:kevinmclaughlin:Desktop:OS%20Book:T05-Concurrency-1-1.doc!OLE_LINK1" TargetMode="External"/><Relationship Id="rId1" Type="http://schemas.openxmlformats.org/officeDocument/2006/relationships/vmlDrawing" Target="../drawings/vmlDrawing5.vml"/><Relationship Id="rId2" Type="http://schemas.openxmlformats.org/officeDocument/2006/relationships/slideLayout" Target="../slideLayouts/slideLayout21.xml"/><Relationship Id="rId3" Type="http://schemas.openxmlformats.org/officeDocument/2006/relationships/notesSlide" Target="../notesSlides/notesSlide58.xml"/><Relationship Id="rId5" Type="http://schemas.openxmlformats.org/officeDocument/2006/relationships/package" Target="../embeddings/Microsoft_Word_Document5.docx"/></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14.wmf"/><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4" Type="http://schemas.openxmlformats.org/officeDocument/2006/relationships/image" Target="../media/image84.gif"/><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image" Target="../media/image83.gif"/><Relationship Id="rId5"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image" Target="../media/image23.wmf"/><Relationship Id="rId4" Type="http://schemas.openxmlformats.org/officeDocument/2006/relationships/diagramLayout" Target="../diagrams/layout13.xml"/><Relationship Id="rId5" Type="http://schemas.openxmlformats.org/officeDocument/2006/relationships/diagramQuickStyle" Target="../diagrams/quickStyle13.xml"/><Relationship Id="rId7" Type="http://schemas.microsoft.com/office/2007/relationships/diagramDrawing" Target="../diagrams/drawing13.xml"/><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diagramData" Target="../diagrams/data13.xml"/><Relationship Id="rId6" Type="http://schemas.openxmlformats.org/officeDocument/2006/relationships/diagramColors" Target="../diagrams/colors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5.w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d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8.w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smtClean="0"/>
              <a:t>Chapter 5</a:t>
            </a:r>
            <a:br>
              <a:rPr lang="en-US" dirty="0" smtClean="0"/>
            </a:br>
            <a:r>
              <a:rPr lang="en-US" dirty="0" smtClean="0"/>
              <a:t>Concurrency: Mutual Exclusion and Synchronization</a:t>
            </a:r>
          </a:p>
        </p:txBody>
      </p:sp>
      <p:sp>
        <p:nvSpPr>
          <p:cNvPr id="3" name="Subtitle 2"/>
          <p:cNvSpPr>
            <a:spLocks noGrp="1"/>
          </p:cNvSpPr>
          <p:nvPr>
            <p:ph type="body" idx="1"/>
          </p:nvPr>
        </p:nvSpPr>
        <p:spPr>
          <a:xfrm>
            <a:off x="457200" y="1905000"/>
            <a:ext cx="2133601" cy="4191000"/>
          </a:xfrm>
        </p:spPr>
        <p:txBody>
          <a:bodyPr rtlCol="0">
            <a:normAutofit/>
          </a:bodyPr>
          <a:lstStyle/>
          <a:p>
            <a:pPr algn="ctr">
              <a:spcBef>
                <a:spcPct val="20000"/>
              </a:spcBef>
              <a:buClrTx/>
              <a:buSzTx/>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and Design Principles</a:t>
            </a:r>
          </a:p>
        </p:txBody>
      </p:sp>
      <p:sp>
        <p:nvSpPr>
          <p:cNvPr id="7" name="Rectangle 6"/>
          <p:cNvSpPr/>
          <p:nvPr/>
        </p:nvSpPr>
        <p:spPr>
          <a:xfrm>
            <a:off x="5029200" y="5029200"/>
            <a:ext cx="3581400" cy="684803"/>
          </a:xfrm>
          <a:prstGeom prst="rect">
            <a:avLst/>
          </a:prstGeom>
        </p:spPr>
        <p:txBody>
          <a:bodyPr wrap="square">
            <a:spAutoFit/>
          </a:bodyPr>
          <a:lstStyle/>
          <a:p>
            <a:pPr algn="r">
              <a:spcBef>
                <a:spcPts val="300"/>
              </a:spcBef>
              <a:buClr>
                <a:schemeClr val="accent1"/>
              </a:buClr>
              <a:buSzPct val="75000"/>
            </a:pPr>
            <a:r>
              <a:rPr lang="en-US" dirty="0" smtClean="0">
                <a:solidFill>
                  <a:schemeClr val="tx1">
                    <a:lumMod val="50000"/>
                    <a:lumOff val="50000"/>
                  </a:schemeClr>
                </a:solidFill>
                <a:latin typeface="+mn-lt"/>
              </a:rPr>
              <a:t>Seventh Edition</a:t>
            </a:r>
          </a:p>
          <a:p>
            <a:pPr algn="r">
              <a:spcBef>
                <a:spcPts val="300"/>
              </a:spcBef>
              <a:buClr>
                <a:schemeClr val="accent1"/>
              </a:buClr>
              <a:buSzPct val="75000"/>
            </a:pPr>
            <a:r>
              <a:rPr lang="en-US" dirty="0" smtClean="0">
                <a:solidFill>
                  <a:schemeClr val="tx1">
                    <a:lumMod val="50000"/>
                    <a:lumOff val="50000"/>
                  </a:schemeClr>
                </a:solidFill>
                <a:latin typeface="+mn-lt"/>
              </a:rPr>
              <a:t>By William Stallings</a:t>
            </a:r>
            <a:endParaRPr lang="en-US" dirty="0">
              <a:solidFill>
                <a:schemeClr val="tx1">
                  <a:lumMod val="50000"/>
                  <a:lumOff val="50000"/>
                </a:schemeClr>
              </a:solidFill>
              <a:latin typeface="+mn-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14692" name="Object 4"/>
          <p:cNvGraphicFramePr>
            <a:graphicFrameLocks noChangeAspect="1"/>
          </p:cNvGraphicFramePr>
          <p:nvPr/>
        </p:nvGraphicFramePr>
        <p:xfrm>
          <a:off x="2667000" y="685800"/>
          <a:ext cx="5791200" cy="5811838"/>
        </p:xfrm>
        <a:graphic>
          <a:graphicData uri="http://schemas.openxmlformats.org/presentationml/2006/ole">
            <p:oleObj spid="_x0000_s114692" name="Document" r:id="rId4" imgW="6057900" imgH="6667500" progId="Word.Document.12">
              <p:embed/>
            </p:oleObj>
          </a:graphicData>
        </a:graphic>
      </p:graphicFrame>
      <p:sp>
        <p:nvSpPr>
          <p:cNvPr id="12" name="TextBox 11"/>
          <p:cNvSpPr txBox="1"/>
          <p:nvPr/>
        </p:nvSpPr>
        <p:spPr>
          <a:xfrm>
            <a:off x="609600" y="990600"/>
            <a:ext cx="1415772" cy="4800600"/>
          </a:xfrm>
          <a:prstGeom prst="rect">
            <a:avLst/>
          </a:prstGeom>
          <a:noFill/>
        </p:spPr>
        <p:txBody>
          <a:bodyPr vert="wordArtVert" wrap="square" rtlCol="0">
            <a:spAutoFit/>
          </a:bodyPr>
          <a:lstStyle/>
          <a:p>
            <a:r>
              <a:rPr lang="en-US" sz="4000" b="1" cap="all" dirty="0" smtClean="0">
                <a:ln w="9000" cmpd="sng">
                  <a:solidFill>
                    <a:schemeClr val="accent4">
                      <a:shade val="50000"/>
                      <a:satMod val="120000"/>
                    </a:schemeClr>
                  </a:solidFill>
                  <a:prstDash val="solid"/>
                </a:ln>
                <a:solidFill>
                  <a:schemeClr val="accent1">
                    <a:lumMod val="75000"/>
                  </a:schemeClr>
                </a:solidFill>
                <a:effectLst>
                  <a:reflection blurRad="12700" stA="28000" endPos="45000" dist="1000" dir="5400000" sy="-100000" algn="bl" rotWithShape="0"/>
                </a:effectLst>
              </a:rPr>
              <a:t>  </a:t>
            </a:r>
            <a:r>
              <a:rPr lang="en-US" sz="4000" b="1" spc="500" dirty="0" smtClean="0">
                <a:ln w="1905"/>
                <a:solidFill>
                  <a:schemeClr val="accent6">
                    <a:lumMod val="75000"/>
                  </a:schemeClr>
                </a:solidFill>
                <a:effectLst>
                  <a:innerShdw blurRad="69850" dist="43180" dir="5400000">
                    <a:srgbClr val="000000">
                      <a:alpha val="65000"/>
                    </a:srgbClr>
                  </a:innerShdw>
                </a:effectLst>
              </a:rPr>
              <a:t>Process </a:t>
            </a:r>
            <a:r>
              <a:rPr lang="en-US" sz="4000" b="1" spc="500" dirty="0" smtClean="0">
                <a:ln w="1905"/>
                <a:solidFill>
                  <a:schemeClr val="accent6">
                    <a:lumMod val="75000"/>
                  </a:schemeClr>
                </a:solidFill>
                <a:effectLst>
                  <a:innerShdw blurRad="69850" dist="43180" dir="5400000">
                    <a:srgbClr val="000000">
                      <a:alpha val="65000"/>
                    </a:srgbClr>
                  </a:innerShdw>
                </a:effectLst>
              </a:rPr>
              <a:t>Interaction</a:t>
            </a:r>
            <a:endParaRPr lang="en-US" sz="4000" b="1" spc="500" dirty="0">
              <a:ln w="1905"/>
              <a:solidFill>
                <a:schemeClr val="accent6">
                  <a:lumMod val="75000"/>
                </a:schemeClr>
              </a:solidFill>
              <a:effectLst>
                <a:innerShdw blurRad="69850" dist="43180" dir="5400000">
                  <a:srgbClr val="000000">
                    <a:alpha val="65000"/>
                  </a:srgbClr>
                </a:innerShdw>
              </a:effectLst>
            </a:endParaRPr>
          </a:p>
        </p:txBody>
      </p:sp>
      <p:sp>
        <p:nvSpPr>
          <p:cNvPr id="18" name="TextBox 17"/>
          <p:cNvSpPr txBox="1"/>
          <p:nvPr/>
        </p:nvSpPr>
        <p:spPr>
          <a:xfrm>
            <a:off x="2590800" y="685800"/>
            <a:ext cx="76200" cy="5791200"/>
          </a:xfrm>
          <a:prstGeom prst="rect">
            <a:avLst/>
          </a:prstGeom>
          <a:solidFill>
            <a:schemeClr val="bg1"/>
          </a:solid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lstStyle/>
          <a:p>
            <a:pPr algn="ctr"/>
            <a:r>
              <a:rPr lang="en-US" sz="4800" b="1" dirty="0" smtClean="0">
                <a:ln w="1905"/>
                <a:solidFill>
                  <a:schemeClr val="accent6">
                    <a:lumMod val="50000"/>
                  </a:schemeClr>
                </a:solidFill>
                <a:effectLst>
                  <a:innerShdw blurRad="69850" dist="43180" dir="5400000">
                    <a:srgbClr val="000000">
                      <a:alpha val="65000"/>
                    </a:srgbClr>
                  </a:innerShdw>
                </a:effectLst>
              </a:rPr>
              <a:t>Resource Competition</a:t>
            </a:r>
            <a:endParaRPr lang="en-US" sz="4800" b="1" dirty="0">
              <a:ln w="1905"/>
              <a:solidFill>
                <a:schemeClr val="accent6">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057400"/>
            <a:ext cx="8382000" cy="1828800"/>
          </a:xfrm>
        </p:spPr>
        <p:txBody>
          <a:bodyPr/>
          <a:lstStyle/>
          <a:p>
            <a:pPr>
              <a:buClr>
                <a:schemeClr val="accent3">
                  <a:lumMod val="50000"/>
                </a:schemeClr>
              </a:buClr>
              <a:buSzPct val="150000"/>
              <a:buFont typeface="Wingdings" charset="2"/>
              <a:buChar char="§"/>
            </a:pPr>
            <a:r>
              <a:rPr lang="en-US" sz="2800" dirty="0" smtClean="0"/>
              <a:t>Concurrent processes come into conflict when they are competing for use of the same </a:t>
            </a:r>
            <a:r>
              <a:rPr lang="en-US" sz="2800" dirty="0" smtClean="0"/>
              <a:t>resource</a:t>
            </a:r>
          </a:p>
          <a:p>
            <a:pPr lvl="2">
              <a:buClr>
                <a:schemeClr val="accent3">
                  <a:lumMod val="50000"/>
                </a:schemeClr>
              </a:buClr>
              <a:buSzPct val="150000"/>
              <a:buFont typeface="Wingdings" charset="2"/>
              <a:buChar char="§"/>
            </a:pPr>
            <a:r>
              <a:rPr lang="en-US" sz="2000" dirty="0" smtClean="0"/>
              <a:t> for example: I/O devices, memory, processor time, clock</a:t>
            </a:r>
          </a:p>
        </p:txBody>
      </p:sp>
      <p:graphicFrame>
        <p:nvGraphicFramePr>
          <p:cNvPr id="4" name="Diagram 3"/>
          <p:cNvGraphicFramePr/>
          <p:nvPr/>
        </p:nvGraphicFramePr>
        <p:xfrm>
          <a:off x="990600" y="3505200"/>
          <a:ext cx="7162800" cy="279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457200" y="4800600"/>
            <a:ext cx="1295400" cy="1756850"/>
          </a:xfrm>
          <a:prstGeom prst="rect">
            <a:avLst/>
          </a:prstGeom>
        </p:spPr>
      </p:pic>
      <p:pic>
        <p:nvPicPr>
          <p:cNvPr id="10" name="Picture 9"/>
          <p:cNvPicPr>
            <a:picLocks noChangeAspect="1"/>
          </p:cNvPicPr>
          <p:nvPr/>
        </p:nvPicPr>
        <p:blipFill>
          <a:blip r:embed="rId9"/>
          <a:stretch>
            <a:fillRect/>
          </a:stretch>
        </p:blipFill>
        <p:spPr>
          <a:xfrm>
            <a:off x="7772400" y="4876800"/>
            <a:ext cx="2057400" cy="1666009"/>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609600"/>
            <a:ext cx="10134600" cy="1066800"/>
          </a:xfrm>
        </p:spPr>
        <p:txBody>
          <a:bodyPr/>
          <a:lstStyle/>
          <a:p>
            <a:pPr algn="ctr"/>
            <a:r>
              <a:rPr lang="en-US" dirty="0" smtClean="0">
                <a:solidFill>
                  <a:schemeClr val="accent2">
                    <a:lumMod val="50000"/>
                  </a:schemeClr>
                </a:solidFill>
              </a:rPr>
              <a:t> </a:t>
            </a:r>
            <a:r>
              <a:rPr lang="en-US" b="1" dirty="0" smtClean="0">
                <a:ln w="1905"/>
                <a:solidFill>
                  <a:schemeClr val="accent1">
                    <a:lumMod val="50000"/>
                  </a:schemeClr>
                </a:solidFill>
                <a:effectLst>
                  <a:innerShdw blurRad="69850" dist="43180" dir="5400000">
                    <a:srgbClr val="000000">
                      <a:alpha val="65000"/>
                    </a:srgbClr>
                  </a:innerShdw>
                </a:effectLst>
              </a:rPr>
              <a:t>Mutual Exclusion</a:t>
            </a:r>
            <a:endParaRPr lang="en-US" b="1" dirty="0">
              <a:solidFill>
                <a:schemeClr val="accent1">
                  <a:lumMod val="50000"/>
                </a:schemeClr>
              </a:solidFill>
            </a:endParaRPr>
          </a:p>
        </p:txBody>
      </p:sp>
      <p:pic>
        <p:nvPicPr>
          <p:cNvPr id="5" name="Picture 4"/>
          <p:cNvPicPr/>
          <p:nvPr/>
        </p:nvPicPr>
        <p:blipFill>
          <a:blip r:embed="rId3"/>
          <a:srcRect/>
          <a:stretch>
            <a:fillRect/>
          </a:stretch>
        </p:blipFill>
        <p:spPr bwMode="auto">
          <a:xfrm>
            <a:off x="762000" y="1981200"/>
            <a:ext cx="7620000" cy="4114800"/>
          </a:xfrm>
          <a:prstGeom prst="rect">
            <a:avLst/>
          </a:prstGeom>
          <a:noFill/>
          <a:ln w="9525">
            <a:noFill/>
            <a:miter lim="800000"/>
            <a:headEnd/>
            <a:tailEnd/>
          </a:ln>
        </p:spPr>
      </p:pic>
      <p:sp>
        <p:nvSpPr>
          <p:cNvPr id="6" name="TextBox 5"/>
          <p:cNvSpPr txBox="1"/>
          <p:nvPr/>
        </p:nvSpPr>
        <p:spPr>
          <a:xfrm>
            <a:off x="3200400" y="6248400"/>
            <a:ext cx="3617421" cy="461665"/>
          </a:xfrm>
          <a:prstGeom prst="rect">
            <a:avLst/>
          </a:prstGeom>
          <a:noFill/>
        </p:spPr>
        <p:txBody>
          <a:bodyPr wrap="square" rtlCol="0">
            <a:spAutoFit/>
          </a:bodyPr>
          <a:lstStyle/>
          <a:p>
            <a:r>
              <a:rPr lang="en-US" sz="1200" dirty="0" smtClean="0"/>
              <a:t>Figure 5.1    Illustration of Mutual Exclusion</a:t>
            </a:r>
          </a:p>
          <a:p>
            <a:endParaRPr lang="en-US" sz="1200" dirty="0"/>
          </a:p>
        </p:txBody>
      </p:sp>
      <p:pic>
        <p:nvPicPr>
          <p:cNvPr id="10" name="Picture 9"/>
          <p:cNvPicPr>
            <a:picLocks noChangeAspect="1"/>
          </p:cNvPicPr>
          <p:nvPr/>
        </p:nvPicPr>
        <p:blipFill>
          <a:blip r:embed="rId4"/>
          <a:stretch>
            <a:fillRect/>
          </a:stretch>
        </p:blipFill>
        <p:spPr>
          <a:xfrm>
            <a:off x="381000" y="609600"/>
            <a:ext cx="1193800" cy="1343025"/>
          </a:xfrm>
          <a:prstGeom prst="rect">
            <a:avLst/>
          </a:prstGeom>
        </p:spPr>
      </p:pic>
    </p:spTree>
  </p:cSld>
  <p:clrMapOvr>
    <a:masterClrMapping/>
  </p:clrMapOvr>
  <p:transition spd="med">
    <p:check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Mutual Exclusion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153400" cy="4419600"/>
          </a:xfrm>
        </p:spPr>
        <p:txBody>
          <a:bodyPr>
            <a:normAutofit fontScale="62500" lnSpcReduction="20000"/>
          </a:bodyPr>
          <a:lstStyle/>
          <a:p>
            <a:r>
              <a:rPr lang="en-US" sz="4000" dirty="0" smtClean="0"/>
              <a:t>Must be enforced</a:t>
            </a:r>
          </a:p>
          <a:p>
            <a:r>
              <a:rPr lang="en-US" sz="4000" dirty="0" smtClean="0"/>
              <a:t>A process that halts must do so without</a:t>
            </a:r>
            <a:r>
              <a:rPr lang="en-US" sz="4000" dirty="0" smtClean="0"/>
              <a:t>             interfering with </a:t>
            </a:r>
            <a:r>
              <a:rPr lang="en-US" sz="4000" dirty="0" smtClean="0"/>
              <a:t>other processes</a:t>
            </a:r>
          </a:p>
          <a:p>
            <a:r>
              <a:rPr lang="en-US" sz="4000" dirty="0" smtClean="0"/>
              <a:t>No deadlock or starvation</a:t>
            </a:r>
          </a:p>
          <a:p>
            <a:r>
              <a:rPr lang="en-US" sz="4000" dirty="0" smtClean="0"/>
              <a:t>A process must not be denied access to a critical section when there is no other process using it</a:t>
            </a:r>
          </a:p>
          <a:p>
            <a:r>
              <a:rPr lang="en-US" sz="4000" dirty="0" smtClean="0"/>
              <a:t>No assumptions are made about relative process speeds or number of processes</a:t>
            </a:r>
          </a:p>
          <a:p>
            <a:r>
              <a:rPr lang="en-US" sz="4000" dirty="0" smtClean="0"/>
              <a:t>A process remains inside its critical section for a finite time only</a:t>
            </a:r>
          </a:p>
          <a:p>
            <a:endParaRPr lang="en-US" sz="2400" dirty="0"/>
          </a:p>
        </p:txBody>
      </p:sp>
      <p:pic>
        <p:nvPicPr>
          <p:cNvPr id="4" name="Picture 3"/>
          <p:cNvPicPr>
            <a:picLocks noChangeAspect="1"/>
          </p:cNvPicPr>
          <p:nvPr/>
        </p:nvPicPr>
        <p:blipFill>
          <a:blip r:embed="rId3"/>
          <a:stretch>
            <a:fillRect/>
          </a:stretch>
        </p:blipFill>
        <p:spPr>
          <a:xfrm>
            <a:off x="6629400" y="2362200"/>
            <a:ext cx="1968500" cy="15327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14"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1" end="1"/>
                                            </p:txEl>
                                          </p:spTgt>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2" end="2"/>
                                            </p:txEl>
                                          </p:spTgt>
                                        </p:tgtEl>
                                      </p:cBhvr>
                                    </p:animEffect>
                                  </p:childTnLst>
                                </p:cTn>
                              </p:par>
                            </p:childTnLst>
                          </p:cTn>
                        </p:par>
                        <p:par>
                          <p:cTn id="22" fill="hold">
                            <p:stCondLst>
                              <p:cond delay="3000"/>
                            </p:stCondLst>
                            <p:childTnLst>
                              <p:par>
                                <p:cTn id="23" presetID="50" presetClass="entr" presetSubtype="0" decel="10000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strVal val="#ppt_w+.3"/>
                                          </p:val>
                                        </p:tav>
                                        <p:tav tm="100000">
                                          <p:val>
                                            <p:strVal val="#ppt_w"/>
                                          </p:val>
                                        </p:tav>
                                      </p:tavLst>
                                    </p:anim>
                                    <p:anim calcmode="lin" valueType="num">
                                      <p:cBhvr>
                                        <p:cTn id="26"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7" dur="1000"/>
                                        <p:tgtEl>
                                          <p:spTgt spid="3">
                                            <p:txEl>
                                              <p:pRg st="3" end="3"/>
                                            </p:txEl>
                                          </p:spTgt>
                                        </p:tgtEl>
                                      </p:cBhvr>
                                    </p:animEffect>
                                  </p:childTnLst>
                                </p:cTn>
                              </p:par>
                            </p:childTnLst>
                          </p:cTn>
                        </p:par>
                        <p:par>
                          <p:cTn id="28" fill="hold">
                            <p:stCondLst>
                              <p:cond delay="4000"/>
                            </p:stCondLst>
                            <p:childTnLst>
                              <p:par>
                                <p:cTn id="29" presetID="50" presetClass="entr" presetSubtype="0" decel="10000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32"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4" end="4"/>
                                            </p:txEl>
                                          </p:spTgt>
                                        </p:tgtEl>
                                      </p:cBhvr>
                                    </p:animEffect>
                                  </p:childTnLst>
                                </p:cTn>
                              </p:par>
                            </p:childTnLst>
                          </p:cTn>
                        </p:par>
                        <p:par>
                          <p:cTn id="34" fill="hold">
                            <p:stCondLst>
                              <p:cond delay="5000"/>
                            </p:stCondLst>
                            <p:childTnLst>
                              <p:par>
                                <p:cTn id="35" presetID="50" presetClass="entr" presetSubtype="0" decel="10000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strVal val="#ppt_w+.3"/>
                                          </p:val>
                                        </p:tav>
                                        <p:tav tm="100000">
                                          <p:val>
                                            <p:strVal val="#ppt_w"/>
                                          </p:val>
                                        </p:tav>
                                      </p:tavLst>
                                    </p:anim>
                                    <p:anim calcmode="lin" valueType="num">
                                      <p:cBhvr>
                                        <p:cTn id="38"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3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b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a:t>
            </a: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Support</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Box 7"/>
          <p:cNvSpPr txBox="1"/>
          <p:nvPr/>
        </p:nvSpPr>
        <p:spPr>
          <a:xfrm>
            <a:off x="304800" y="2209800"/>
            <a:ext cx="4191000" cy="2800767"/>
          </a:xfrm>
          <a:prstGeom prst="rect">
            <a:avLst/>
          </a:prstGeom>
          <a:noFill/>
        </p:spPr>
        <p:txBody>
          <a:bodyPr wrap="square" rtlCol="0">
            <a:spAutoFit/>
          </a:bodyPr>
          <a:lstStyle/>
          <a:p>
            <a:pPr marL="342900" lvl="1" indent="-342900">
              <a:buFont typeface="Arial"/>
              <a:buChar char="•"/>
            </a:pP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Interrupt Disabling</a:t>
            </a:r>
          </a:p>
          <a:p>
            <a:pPr marL="342900" lvl="1" indent="-342900"/>
            <a:endParaRPr lang="en-US" sz="1600" b="1" dirty="0" smtClean="0">
              <a:solidFill>
                <a:schemeClr val="accent4">
                  <a:lumMod val="50000"/>
                </a:schemeClr>
              </a:solidFill>
            </a:endParaRPr>
          </a:p>
          <a:p>
            <a:pPr lvl="1">
              <a:buFont typeface="Lucida Grande"/>
              <a:buChar char="–"/>
            </a:pPr>
            <a:r>
              <a:rPr lang="en-US" sz="2400" dirty="0" smtClean="0"/>
              <a:t> </a:t>
            </a:r>
            <a:r>
              <a:rPr lang="en-US" sz="2400" dirty="0" err="1" smtClean="0"/>
              <a:t>uniprocessor</a:t>
            </a:r>
            <a:r>
              <a:rPr lang="en-US" sz="2400" dirty="0" smtClean="0"/>
              <a:t> system</a:t>
            </a:r>
          </a:p>
          <a:p>
            <a:pPr lvl="1"/>
            <a:endParaRPr lang="en-US" sz="1400" dirty="0" smtClean="0"/>
          </a:p>
          <a:p>
            <a:pPr lvl="1">
              <a:buFont typeface="Lucida Grande"/>
              <a:buChar char="–"/>
            </a:pPr>
            <a:r>
              <a:rPr lang="en-US" sz="2400" dirty="0" smtClean="0"/>
              <a:t> disabling interrupts guarantees mutual exclusion</a:t>
            </a:r>
          </a:p>
          <a:p>
            <a:endParaRPr lang="en-US" dirty="0"/>
          </a:p>
        </p:txBody>
      </p:sp>
      <p:sp>
        <p:nvSpPr>
          <p:cNvPr id="9" name="TextBox 8"/>
          <p:cNvSpPr txBox="1"/>
          <p:nvPr/>
        </p:nvSpPr>
        <p:spPr>
          <a:xfrm>
            <a:off x="4800600" y="2209800"/>
            <a:ext cx="3962400" cy="3447098"/>
          </a:xfrm>
          <a:prstGeom prst="rect">
            <a:avLst/>
          </a:prstGeom>
          <a:noFill/>
        </p:spPr>
        <p:txBody>
          <a:bodyPr wrap="square" rtlCol="0">
            <a:spAutoFit/>
          </a:bodyPr>
          <a:lstStyle/>
          <a:p>
            <a:pPr marL="342900" lvl="1" indent="-342900">
              <a:buFont typeface="Arial"/>
              <a:buChar char="•"/>
            </a:pP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Disadvantages:</a:t>
            </a:r>
            <a:endParaRPr lang="en-US" sz="3200" b="1" dirty="0" smtClean="0">
              <a:solidFill>
                <a:schemeClr val="accent4">
                  <a:lumMod val="50000"/>
                </a:schemeClr>
              </a:solidFill>
            </a:endParaRPr>
          </a:p>
          <a:p>
            <a:pPr marL="342900" lvl="1" indent="-342900"/>
            <a:endParaRPr lang="en-US" sz="1200" dirty="0" smtClean="0"/>
          </a:p>
          <a:p>
            <a:pPr lvl="1">
              <a:buFont typeface="Lucida Grande"/>
              <a:buChar char="–"/>
            </a:pPr>
            <a:r>
              <a:rPr lang="en-US" sz="2400" dirty="0" smtClean="0"/>
              <a:t> the efficiency of execution could be noticeably degraded</a:t>
            </a:r>
          </a:p>
          <a:p>
            <a:pPr lvl="1"/>
            <a:endParaRPr lang="en-US" sz="1200" dirty="0" smtClean="0"/>
          </a:p>
          <a:p>
            <a:pPr lvl="1">
              <a:buFont typeface="Lucida Grande"/>
              <a:buChar char="–"/>
            </a:pPr>
            <a:r>
              <a:rPr lang="en-US" sz="2400" dirty="0" smtClean="0"/>
              <a:t> this approach will not work in </a:t>
            </a:r>
            <a:r>
              <a:rPr lang="en-US" sz="2400" dirty="0" smtClean="0"/>
              <a:t>a</a:t>
            </a:r>
            <a:r>
              <a:rPr lang="en-US" sz="2400" dirty="0" smtClean="0"/>
              <a:t> </a:t>
            </a:r>
            <a:r>
              <a:rPr lang="en-US" sz="2400" dirty="0" smtClean="0"/>
              <a:t>multiprocessor </a:t>
            </a:r>
            <a:r>
              <a:rPr lang="en-US" sz="2400" dirty="0" smtClean="0"/>
              <a:t>architecture</a:t>
            </a:r>
          </a:p>
          <a:p>
            <a:endParaRPr lang="en-US" dirty="0"/>
          </a:p>
        </p:txBody>
      </p:sp>
      <p:cxnSp>
        <p:nvCxnSpPr>
          <p:cNvPr id="11" name="Straight Connector 10"/>
          <p:cNvCxnSpPr/>
          <p:nvPr/>
        </p:nvCxnSpPr>
        <p:spPr>
          <a:xfrm rot="5400000">
            <a:off x="2858294" y="4228306"/>
            <a:ext cx="3581400" cy="1588"/>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2"/>
          <a:stretch>
            <a:fillRect/>
          </a:stretch>
        </p:blipFill>
        <p:spPr>
          <a:xfrm>
            <a:off x="1219200" y="4953000"/>
            <a:ext cx="1981200" cy="1390904"/>
          </a:xfrm>
          <a:prstGeom prst="rect">
            <a:avLst/>
          </a:prstGeom>
        </p:spPr>
      </p:pic>
      <p:pic>
        <p:nvPicPr>
          <p:cNvPr id="12" name="Picture 11"/>
          <p:cNvPicPr>
            <a:picLocks noChangeAspect="1"/>
          </p:cNvPicPr>
          <p:nvPr/>
        </p:nvPicPr>
        <p:blipFill>
          <a:blip r:embed="rId3"/>
          <a:stretch>
            <a:fillRect/>
          </a:stretch>
        </p:blipFill>
        <p:spPr>
          <a:xfrm>
            <a:off x="7543800" y="5029200"/>
            <a:ext cx="1137356" cy="1472330"/>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NZ"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419600"/>
          </a:xfrm>
        </p:spPr>
        <p:txBody>
          <a:bodyPr>
            <a:noAutofit/>
          </a:bodyPr>
          <a:lstStyle/>
          <a:p>
            <a:pPr lvl="1"/>
            <a:r>
              <a:rPr lang="en-NZ" sz="3600" dirty="0" smtClean="0"/>
              <a:t>Special Machine Instructions</a:t>
            </a:r>
            <a:endParaRPr lang="en-NZ" sz="3600" dirty="0" smtClean="0"/>
          </a:p>
          <a:p>
            <a:pPr lvl="2"/>
            <a:r>
              <a:rPr lang="en-NZ" sz="3400" dirty="0" smtClean="0"/>
              <a:t>Compare</a:t>
            </a:r>
            <a:r>
              <a:rPr lang="en-NZ" sz="3400" dirty="0" smtClean="0"/>
              <a:t>&amp;Swap Instruction</a:t>
            </a:r>
            <a:r>
              <a:rPr lang="en-NZ" sz="3400" dirty="0" smtClean="0"/>
              <a:t> </a:t>
            </a:r>
          </a:p>
          <a:p>
            <a:pPr lvl="4"/>
            <a:r>
              <a:rPr lang="en-NZ" sz="2800" dirty="0" smtClean="0"/>
              <a:t>also </a:t>
            </a:r>
            <a:r>
              <a:rPr lang="en-NZ" sz="2800" dirty="0" smtClean="0"/>
              <a:t>called a “compare and exchange instruction</a:t>
            </a:r>
            <a:r>
              <a:rPr lang="en-NZ" sz="2800" dirty="0" smtClean="0"/>
              <a:t>”</a:t>
            </a:r>
          </a:p>
          <a:p>
            <a:pPr lvl="4"/>
            <a:r>
              <a:rPr lang="en-NZ" sz="2800" dirty="0" smtClean="0"/>
              <a:t>a </a:t>
            </a:r>
            <a:r>
              <a:rPr lang="en-NZ" sz="2800" b="1" dirty="0" smtClean="0"/>
              <a:t>compare </a:t>
            </a:r>
            <a:r>
              <a:rPr lang="en-NZ" sz="2800" dirty="0" smtClean="0"/>
              <a:t>is made between a memory value and a test </a:t>
            </a:r>
            <a:r>
              <a:rPr lang="en-NZ" sz="2800" dirty="0" smtClean="0"/>
              <a:t>value</a:t>
            </a:r>
          </a:p>
          <a:p>
            <a:pPr lvl="4"/>
            <a:r>
              <a:rPr lang="en-NZ" sz="2800" dirty="0" smtClean="0"/>
              <a:t>if </a:t>
            </a:r>
            <a:r>
              <a:rPr lang="en-NZ" sz="2800" dirty="0" smtClean="0"/>
              <a:t>the values are the same a </a:t>
            </a:r>
            <a:r>
              <a:rPr lang="en-NZ" sz="2800" b="1" dirty="0" smtClean="0"/>
              <a:t>swap </a:t>
            </a:r>
            <a:r>
              <a:rPr lang="en-NZ" sz="2800" dirty="0" smtClean="0"/>
              <a:t>occurs</a:t>
            </a:r>
          </a:p>
          <a:p>
            <a:pPr lvl="4"/>
            <a:r>
              <a:rPr lang="en-NZ" sz="2800" dirty="0" smtClean="0"/>
              <a:t>carried out atomically</a:t>
            </a:r>
          </a:p>
        </p:txBody>
      </p:sp>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1357152">
            <a:off x="7325432" y="2330015"/>
            <a:ext cx="1240129" cy="10937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grpId="0"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1000" fill="hold"/>
                                        <p:tgtEl>
                                          <p:spTgt spid="3">
                                            <p:txEl>
                                              <p:pRg st="5" end="5"/>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3">
                                            <p:txEl>
                                              <p:pRg st="5" end="5"/>
                                            </p:txEl>
                                          </p:spTgt>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
                                          </p:val>
                                        </p:tav>
                                        <p:tav tm="100000">
                                          <p:val>
                                            <p:strVal val="#ppt_y"/>
                                          </p:val>
                                        </p:tav>
                                      </p:tavLst>
                                    </p:anim>
                                    <p:animEffect transition="in" filter="fade">
                                      <p:cBhvr>
                                        <p:cTn id="10"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144000" cy="14478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Compare and Swap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Instruction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 name="Picture 4"/>
          <p:cNvPicPr>
            <a:picLocks noChangeAspect="1" noChangeArrowheads="1"/>
          </p:cNvPicPr>
          <p:nvPr/>
        </p:nvPicPr>
        <p:blipFill>
          <a:blip r:embed="rId3"/>
          <a:srcRect/>
          <a:stretch>
            <a:fillRect/>
          </a:stretch>
        </p:blipFill>
        <p:spPr bwMode="auto">
          <a:xfrm>
            <a:off x="1752600" y="1981200"/>
            <a:ext cx="5791200" cy="4539750"/>
          </a:xfrm>
          <a:prstGeom prst="rect">
            <a:avLst/>
          </a:prstGeom>
          <a:noFill/>
          <a:ln w="9525">
            <a:noFill/>
            <a:miter lim="800000"/>
            <a:headEnd/>
            <a:tailEnd/>
          </a:ln>
          <a:effectLst/>
        </p:spPr>
      </p:pic>
      <p:sp>
        <p:nvSpPr>
          <p:cNvPr id="6" name="TextBox 5"/>
          <p:cNvSpPr txBox="1"/>
          <p:nvPr/>
        </p:nvSpPr>
        <p:spPr>
          <a:xfrm>
            <a:off x="2743200" y="6550223"/>
            <a:ext cx="4216168" cy="307777"/>
          </a:xfrm>
          <a:prstGeom prst="rect">
            <a:avLst/>
          </a:prstGeom>
          <a:noFill/>
        </p:spPr>
        <p:txBody>
          <a:bodyPr wrap="none" rtlCol="0">
            <a:spAutoFit/>
          </a:bodyPr>
          <a:lstStyle/>
          <a:p>
            <a:r>
              <a:rPr lang="en-US" sz="1400" dirty="0" smtClean="0">
                <a:latin typeface="+mj-lt"/>
              </a:rPr>
              <a:t>Figure 5.2  Hardware Support for Mutual Exclusion</a:t>
            </a:r>
            <a:endParaRPr lang="en-US" sz="1400" dirty="0">
              <a:latin typeface="+mj-lt"/>
            </a:endParaRPr>
          </a:p>
        </p:txBody>
      </p:sp>
      <p:pic>
        <p:nvPicPr>
          <p:cNvPr id="7" name="Picture 6"/>
          <p:cNvPicPr>
            <a:picLocks noChangeAspect="1"/>
          </p:cNvPicPr>
          <p:nvPr/>
        </p:nvPicPr>
        <p:blipFill>
          <a:blip r:embed="rId4"/>
          <a:stretch>
            <a:fillRect/>
          </a:stretch>
        </p:blipFill>
        <p:spPr>
          <a:xfrm>
            <a:off x="304800" y="5334000"/>
            <a:ext cx="914400" cy="1209821"/>
          </a:xfrm>
          <a:prstGeom prst="rect">
            <a:avLst/>
          </a:prstGeom>
        </p:spPr>
      </p:pic>
    </p:spTree>
  </p:cSld>
  <p:clrMapOvr>
    <a:masterClrMapping/>
  </p:clrMapOvr>
  <p:transition spd="med">
    <p:check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0"/>
            <a:ext cx="8229600" cy="1371600"/>
          </a:xfrm>
        </p:spPr>
        <p:txBody>
          <a:bodyPr/>
          <a:lstStyle/>
          <a:p>
            <a:pPr algn="ctr"/>
            <a:r>
              <a:rPr lang="en-NZ" b="1" dirty="0" smtClean="0">
                <a:solidFill>
                  <a:schemeClr val="accent6">
                    <a:lumMod val="50000"/>
                  </a:schemeClr>
                </a:solidFill>
              </a:rPr>
              <a:t>Exchange Instruction</a:t>
            </a:r>
            <a:endParaRPr lang="en-NZ" b="1" dirty="0">
              <a:solidFill>
                <a:schemeClr val="accent6">
                  <a:lumMod val="50000"/>
                </a:schemeClr>
              </a:solidFill>
            </a:endParaRPr>
          </a:p>
        </p:txBody>
      </p:sp>
      <p:sp>
        <p:nvSpPr>
          <p:cNvPr id="7" name="Rectangle 6"/>
          <p:cNvSpPr/>
          <p:nvPr/>
        </p:nvSpPr>
        <p:spPr>
          <a:xfrm>
            <a:off x="2819400" y="6550223"/>
            <a:ext cx="4572000" cy="307777"/>
          </a:xfrm>
          <a:prstGeom prst="rect">
            <a:avLst/>
          </a:prstGeom>
        </p:spPr>
        <p:txBody>
          <a:bodyPr wrap="square">
            <a:spAutoFit/>
          </a:bodyPr>
          <a:lstStyle/>
          <a:p>
            <a:r>
              <a:rPr lang="en-US" sz="1400" dirty="0" smtClean="0">
                <a:latin typeface="+mj-lt"/>
              </a:rPr>
              <a:t>Figure 5.2  Hardware Support for Mutual Exclusion</a:t>
            </a:r>
            <a:endParaRPr lang="en-US" sz="1400" dirty="0">
              <a:latin typeface="+mj-lt"/>
            </a:endParaRPr>
          </a:p>
        </p:txBody>
      </p:sp>
      <p:pic>
        <p:nvPicPr>
          <p:cNvPr id="8" name="Picture 7"/>
          <p:cNvPicPr>
            <a:picLocks noChangeAspect="1" noChangeArrowheads="1"/>
          </p:cNvPicPr>
          <p:nvPr/>
        </p:nvPicPr>
        <p:blipFill>
          <a:blip r:embed="rId3"/>
          <a:srcRect/>
          <a:stretch>
            <a:fillRect/>
          </a:stretch>
        </p:blipFill>
        <p:spPr bwMode="auto">
          <a:xfrm>
            <a:off x="1676400" y="1447800"/>
            <a:ext cx="6324600" cy="4808630"/>
          </a:xfrm>
          <a:prstGeom prst="rect">
            <a:avLst/>
          </a:prstGeom>
          <a:noFill/>
          <a:ln w="9525">
            <a:noFill/>
            <a:miter lim="800000"/>
            <a:headEnd/>
            <a:tailEnd/>
          </a:ln>
          <a:effectLst/>
        </p:spPr>
      </p:pic>
      <p:pic>
        <p:nvPicPr>
          <p:cNvPr id="5" name="Picture 4"/>
          <p:cNvPicPr>
            <a:picLocks noChangeAspect="1"/>
          </p:cNvPicPr>
          <p:nvPr/>
        </p:nvPicPr>
        <p:blipFill>
          <a:blip r:embed="rId4"/>
          <a:stretch>
            <a:fillRect/>
          </a:stretch>
        </p:blipFill>
        <p:spPr>
          <a:xfrm>
            <a:off x="304800" y="5334000"/>
            <a:ext cx="914400" cy="1209821"/>
          </a:xfrm>
          <a:prstGeom prst="rect">
            <a:avLst/>
          </a:prstGeom>
        </p:spPr>
      </p:pic>
    </p:spTree>
  </p:cSld>
  <p:clrMapOvr>
    <a:masterClrMapping/>
  </p:clrMapOvr>
  <p:transition spd="med">
    <p:check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Special Machine Instruction:</a:t>
            </a:r>
            <a:b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br>
            <a:r>
              <a:rPr lang="en-US" sz="4400" dirty="0" smtClean="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rPr>
              <a:t>Advantages</a:t>
            </a:r>
            <a:endParaRPr lang="en-US" sz="4400" dirty="0">
              <a:ln w="1905">
                <a:solidFill>
                  <a:schemeClr val="accent1">
                    <a:lumMod val="75000"/>
                  </a:schemeClr>
                </a:solidFill>
              </a:ln>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180296" cy="3840163"/>
          </a:xfrm>
        </p:spPr>
        <p:txBody>
          <a:bodyPr>
            <a:normAutofit fontScale="40000" lnSpcReduction="20000"/>
          </a:bodyPr>
          <a:lstStyle/>
          <a:p>
            <a:r>
              <a:rPr lang="en-US" sz="8800" dirty="0" smtClean="0"/>
              <a:t> </a:t>
            </a:r>
            <a:r>
              <a:rPr lang="en-US" sz="8000" dirty="0" smtClean="0">
                <a:latin typeface="Calibri"/>
              </a:rPr>
              <a:t>Applicable to any number of </a:t>
            </a:r>
            <a:r>
              <a:rPr lang="en-US" sz="8000" dirty="0" smtClean="0">
                <a:latin typeface="Calibri"/>
              </a:rPr>
              <a:t>processes</a:t>
            </a:r>
            <a:r>
              <a:rPr lang="en-US" sz="8000" dirty="0" smtClean="0">
                <a:latin typeface="Calibri"/>
              </a:rPr>
              <a:t> </a:t>
            </a:r>
            <a:r>
              <a:rPr lang="en-US" sz="8000" dirty="0" smtClean="0">
                <a:latin typeface="Calibri"/>
              </a:rPr>
              <a:t>on     either </a:t>
            </a:r>
            <a:r>
              <a:rPr lang="en-US" sz="8000" dirty="0" smtClean="0">
                <a:latin typeface="Calibri"/>
              </a:rPr>
              <a:t>a single processor or multiple   processors sharing main memory</a:t>
            </a:r>
          </a:p>
          <a:p>
            <a:r>
              <a:rPr lang="en-US" sz="8000" dirty="0" smtClean="0">
                <a:latin typeface="Calibri"/>
              </a:rPr>
              <a:t> Simple and easy to verify</a:t>
            </a:r>
          </a:p>
          <a:p>
            <a:r>
              <a:rPr lang="en-US" sz="8000" dirty="0" smtClean="0">
                <a:latin typeface="Calibri"/>
              </a:rPr>
              <a:t> It can be used to support multiple critical sections; each critical section can be defined by its own variable</a:t>
            </a:r>
          </a:p>
          <a:p>
            <a:endParaRPr lang="en-US" dirty="0"/>
          </a:p>
        </p:txBody>
      </p:sp>
      <p:sp>
        <p:nvSpPr>
          <p:cNvPr id="4" name="Up Arrow 3"/>
          <p:cNvSpPr/>
          <p:nvPr/>
        </p:nvSpPr>
        <p:spPr>
          <a:xfrm>
            <a:off x="685800" y="22860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p:cNvSpPr/>
          <p:nvPr/>
        </p:nvSpPr>
        <p:spPr>
          <a:xfrm>
            <a:off x="685800" y="36576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685800" y="4343400"/>
            <a:ext cx="381000" cy="457200"/>
          </a:xfrm>
          <a:prstGeom prst="upArrow">
            <a:avLst>
              <a:gd name="adj1" fmla="val 50000"/>
              <a:gd name="adj2" fmla="val 50000"/>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rot="258191">
            <a:off x="6858000" y="5257800"/>
            <a:ext cx="1524000" cy="1289538"/>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ln w="1905"/>
                <a:solidFill>
                  <a:schemeClr val="accent1">
                    <a:lumMod val="75000"/>
                  </a:schemeClr>
                </a:solidFill>
                <a:effectLst>
                  <a:innerShdw blurRad="69850" dist="43180" dir="5400000">
                    <a:srgbClr val="000000">
                      <a:alpha val="65000"/>
                    </a:srgbClr>
                  </a:innerShdw>
                </a:effectLst>
              </a:rPr>
              <a:t>Special Machine Instruction:</a:t>
            </a:r>
            <a:br>
              <a:rPr lang="en-US" sz="4400" b="1" dirty="0" smtClean="0">
                <a:ln w="1905"/>
                <a:solidFill>
                  <a:schemeClr val="accent1">
                    <a:lumMod val="75000"/>
                  </a:schemeClr>
                </a:solidFill>
                <a:effectLst>
                  <a:innerShdw blurRad="69850" dist="43180" dir="5400000">
                    <a:srgbClr val="000000">
                      <a:alpha val="65000"/>
                    </a:srgbClr>
                  </a:innerShdw>
                </a:effectLst>
              </a:rPr>
            </a:br>
            <a:r>
              <a:rPr lang="en-US" sz="4400" b="1" dirty="0" smtClean="0">
                <a:ln w="1905"/>
                <a:solidFill>
                  <a:schemeClr val="accent1">
                    <a:lumMod val="75000"/>
                  </a:schemeClr>
                </a:solidFill>
                <a:effectLst>
                  <a:innerShdw blurRad="69850" dist="43180" dir="5400000">
                    <a:srgbClr val="000000">
                      <a:alpha val="65000"/>
                    </a:srgbClr>
                  </a:innerShdw>
                </a:effectLst>
              </a:rPr>
              <a:t>Disadvantages</a:t>
            </a:r>
            <a:endParaRPr lang="en-US" sz="4400" b="1" dirty="0">
              <a:ln w="1905"/>
              <a:solidFill>
                <a:schemeClr val="accent1">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229600" cy="4495800"/>
          </a:xfrm>
        </p:spPr>
        <p:txBody>
          <a:bodyPr>
            <a:noAutofit/>
          </a:bodyPr>
          <a:lstStyle/>
          <a:p>
            <a:pPr marL="274320" indent="-457200">
              <a:spcBef>
                <a:spcPts val="600"/>
              </a:spcBef>
            </a:pPr>
            <a:r>
              <a:rPr lang="en-US" sz="3200" dirty="0" smtClean="0">
                <a:latin typeface="Calibri"/>
              </a:rPr>
              <a:t>  Busy</a:t>
            </a:r>
            <a:r>
              <a:rPr lang="en-US" sz="3200" dirty="0" smtClean="0">
                <a:latin typeface="Calibri"/>
              </a:rPr>
              <a:t>-waiting is employed, thus while a</a:t>
            </a:r>
            <a:r>
              <a:rPr lang="en-US" sz="3200" dirty="0" smtClean="0">
                <a:latin typeface="Calibri"/>
              </a:rPr>
              <a:t>                      process </a:t>
            </a:r>
            <a:r>
              <a:rPr lang="en-US" sz="3200" dirty="0" smtClean="0">
                <a:latin typeface="Calibri"/>
              </a:rPr>
              <a:t>is waiting for access to a critical section it continues to consume processor time</a:t>
            </a:r>
            <a:endParaRPr lang="en-US" sz="3200" dirty="0" smtClean="0">
              <a:latin typeface="Calibri"/>
            </a:endParaRPr>
          </a:p>
          <a:p>
            <a:pPr marL="274320" indent="-457200">
              <a:spcBef>
                <a:spcPts val="600"/>
              </a:spcBef>
            </a:pPr>
            <a:r>
              <a:rPr lang="en-US" sz="3200" dirty="0" smtClean="0">
                <a:latin typeface="Calibri"/>
              </a:rPr>
              <a:t>  Starvation is possible when a process leaves a critical section and more than one process is waiting</a:t>
            </a:r>
            <a:endParaRPr lang="en-NZ" sz="3200" dirty="0" smtClean="0">
              <a:latin typeface="Calibri"/>
            </a:endParaRPr>
          </a:p>
          <a:p>
            <a:pPr marL="274320" indent="-457200">
              <a:spcBef>
                <a:spcPts val="600"/>
              </a:spcBef>
            </a:pPr>
            <a:r>
              <a:rPr lang="en-US" sz="3200" dirty="0" smtClean="0">
                <a:latin typeface="Calibri"/>
              </a:rPr>
              <a:t> Deadlock is possible</a:t>
            </a:r>
          </a:p>
        </p:txBody>
      </p:sp>
      <p:sp>
        <p:nvSpPr>
          <p:cNvPr id="4" name="Down Arrow 3"/>
          <p:cNvSpPr/>
          <p:nvPr/>
        </p:nvSpPr>
        <p:spPr>
          <a:xfrm>
            <a:off x="457200" y="4343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629400" y="5181600"/>
            <a:ext cx="1638300" cy="1333500"/>
          </a:xfrm>
          <a:prstGeom prst="rect">
            <a:avLst/>
          </a:prstGeom>
        </p:spPr>
      </p:pic>
      <p:sp>
        <p:nvSpPr>
          <p:cNvPr id="8" name="Down Arrow 7"/>
          <p:cNvSpPr/>
          <p:nvPr/>
        </p:nvSpPr>
        <p:spPr>
          <a:xfrm>
            <a:off x="457200" y="58674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457200" y="2209800"/>
            <a:ext cx="457200" cy="5334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Operating Systems:</a:t>
            </a:r>
            <a:b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Internals and Design Principles</a:t>
            </a:r>
          </a:p>
        </p:txBody>
      </p:sp>
      <p:sp>
        <p:nvSpPr>
          <p:cNvPr id="3" name="Content Placeholder 2"/>
          <p:cNvSpPr>
            <a:spLocks noGrp="1"/>
          </p:cNvSpPr>
          <p:nvPr>
            <p:ph type="body" orient="vert" idx="4294967295"/>
          </p:nvPr>
        </p:nvSpPr>
        <p:spPr>
          <a:xfrm>
            <a:off x="533400" y="1981200"/>
            <a:ext cx="7924800" cy="4724400"/>
          </a:xfrm>
        </p:spPr>
        <p:txBody>
          <a:bodyPr>
            <a:normAutofit fontScale="25000" lnSpcReduction="20000"/>
          </a:bodyPr>
          <a:lstStyle/>
          <a:p>
            <a:pPr>
              <a:buNone/>
            </a:pPr>
            <a:r>
              <a:rPr lang="en-US" sz="7385" i="1" dirty="0" smtClean="0"/>
              <a:t>  </a:t>
            </a:r>
          </a:p>
          <a:p>
            <a:pPr>
              <a:spcBef>
                <a:spcPts val="0"/>
              </a:spcBef>
              <a:buNone/>
            </a:pPr>
            <a:r>
              <a:rPr lang="en-US" sz="8800" i="1" dirty="0" smtClean="0">
                <a:latin typeface="Calibri"/>
              </a:rPr>
              <a:t>  “ Designing correct routines for controlling concurrent activities proved to be one of the most difficult aspects of systems programming. The ad hoc techniques used by programmers of early multiprogramming and real-time systems were always vulnerable to subtle programming errors whose effects could be observed only when certain relatively rare sequences of actions occurred. The errors are particularly difficult to locate, since the precise conditions under which they appear are very hard to reproduce.”</a:t>
            </a:r>
            <a:r>
              <a:rPr lang="en-US" sz="10400" i="1" dirty="0" smtClean="0">
                <a:latin typeface="Calibri"/>
              </a:rPr>
              <a:t>	</a:t>
            </a:r>
            <a:r>
              <a:rPr lang="en-US" sz="10400" dirty="0" smtClean="0">
                <a:latin typeface="Calibri"/>
              </a:rPr>
              <a:t>	</a:t>
            </a:r>
          </a:p>
          <a:p>
            <a:pPr algn="r">
              <a:lnSpc>
                <a:spcPct val="120000"/>
              </a:lnSpc>
              <a:spcBef>
                <a:spcPts val="0"/>
              </a:spcBef>
              <a:buNone/>
            </a:pPr>
            <a:endParaRPr lang="en-US" sz="10400" dirty="0" smtClean="0">
              <a:latin typeface="Calibri"/>
            </a:endParaRPr>
          </a:p>
          <a:p>
            <a:pPr algn="r">
              <a:lnSpc>
                <a:spcPct val="120000"/>
              </a:lnSpc>
              <a:spcBef>
                <a:spcPts val="0"/>
              </a:spcBef>
              <a:buNone/>
            </a:pPr>
            <a:r>
              <a:rPr lang="en-US" sz="5600" dirty="0" smtClean="0">
                <a:latin typeface="Arial Rounded MT Bold"/>
              </a:rPr>
              <a:t>—THE COMPUTER SCIENCE AND </a:t>
            </a:r>
          </a:p>
          <a:p>
            <a:pPr algn="r">
              <a:lnSpc>
                <a:spcPct val="120000"/>
              </a:lnSpc>
              <a:spcBef>
                <a:spcPts val="0"/>
              </a:spcBef>
              <a:buNone/>
            </a:pPr>
            <a:r>
              <a:rPr lang="en-US" sz="5600" dirty="0" smtClean="0">
                <a:latin typeface="Arial Rounded MT Bold"/>
              </a:rPr>
              <a:t>ENGINEERING RESEARCH STUDY</a:t>
            </a:r>
            <a:r>
              <a:rPr lang="en-US" sz="5600" dirty="0" smtClean="0"/>
              <a:t>, </a:t>
            </a:r>
          </a:p>
          <a:p>
            <a:pPr algn="r">
              <a:lnSpc>
                <a:spcPct val="120000"/>
              </a:lnSpc>
              <a:spcBef>
                <a:spcPts val="0"/>
              </a:spcBef>
              <a:buNone/>
            </a:pPr>
            <a:endParaRPr lang="en-US" sz="5600" dirty="0" smtClean="0">
              <a:latin typeface="Arial Rounded MT Bold"/>
            </a:endParaRPr>
          </a:p>
          <a:p>
            <a:pPr algn="r">
              <a:lnSpc>
                <a:spcPct val="120000"/>
              </a:lnSpc>
              <a:spcBef>
                <a:spcPts val="0"/>
              </a:spcBef>
              <a:buNone/>
            </a:pPr>
            <a:r>
              <a:rPr lang="en-US" sz="5600" dirty="0" smtClean="0">
                <a:latin typeface="Arial Rounded MT Bold"/>
              </a:rPr>
              <a:t>MIT Press, 1980</a:t>
            </a:r>
          </a:p>
          <a:p>
            <a:pPr algn="r">
              <a:lnSpc>
                <a:spcPct val="120000"/>
              </a:lnSpc>
              <a:spcBef>
                <a:spcPts val="0"/>
              </a:spcBef>
              <a:buNone/>
            </a:pPr>
            <a:r>
              <a:rPr lang="en-US" sz="10400" dirty="0" smtClean="0">
                <a:latin typeface="Calibri"/>
              </a:rPr>
              <a:t>					</a:t>
            </a:r>
            <a:endParaRPr lang="en-US" sz="4923" dirty="0" smtClean="0">
              <a:latin typeface="Arial Rounded MT Bold"/>
            </a:endParaRPr>
          </a:p>
        </p:txBody>
      </p:sp>
      <p:pic>
        <p:nvPicPr>
          <p:cNvPr id="5" name="Picture 4"/>
          <p:cNvPicPr>
            <a:picLocks noChangeAspect="1"/>
          </p:cNvPicPr>
          <p:nvPr/>
        </p:nvPicPr>
        <mc:AlternateContent>
          <mc:Choice xmlns:ma="http://schemas.microsoft.com/office/mac/drawingml/2008/main" Requires="ma">
            <p:blipFill>
              <a:blip r:embed="rId3">
                <a:alphaModFix amt="55000"/>
                <a:lum bright="16000" contrast="31000"/>
              </a:blip>
              <a:stretch>
                <a:fillRect/>
              </a:stretch>
            </p:blipFill>
          </mc:Choice>
          <mc:Fallback>
            <p:blipFill>
              <a:blip r:embed="rId4">
                <a:alphaModFix amt="55000"/>
                <a:lum bright="16000" contrast="31000"/>
              </a:blip>
              <a:stretch>
                <a:fillRect/>
              </a:stretch>
            </p:blipFill>
          </mc:Fallback>
        </mc:AlternateContent>
        <p:spPr>
          <a:xfrm>
            <a:off x="2133600" y="4800600"/>
            <a:ext cx="2362200" cy="161010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0"/>
            <a:ext cx="2133600" cy="5715000"/>
          </a:xfrm>
        </p:spPr>
        <p:txBody>
          <a:bodyPr vert="vert270" anchor="ctr" anchorCtr="1"/>
          <a:lstStyle/>
          <a:p>
            <a:r>
              <a:rPr lang="en-US" sz="48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Common</a:t>
            </a:r>
            <a:r>
              <a:rPr lang="en-US"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48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 Mechanisms</a:t>
            </a:r>
            <a:endParaRPr lang="en-US" sz="4800" b="1" spc="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84322" name="Object 2"/>
          <p:cNvGraphicFramePr>
            <a:graphicFrameLocks noChangeAspect="1"/>
          </p:cNvGraphicFramePr>
          <p:nvPr/>
        </p:nvGraphicFramePr>
        <p:xfrm>
          <a:off x="3124200" y="685800"/>
          <a:ext cx="5410200" cy="5728447"/>
        </p:xfrm>
        <a:graphic>
          <a:graphicData uri="http://schemas.openxmlformats.org/presentationml/2006/ole">
            <p:oleObj spid="_x0000_s184322" name="Document" r:id="rId4" imgW="6083300" imgH="6299200" progId="Word.Document.12">
              <p:embed/>
            </p:oleObj>
          </a:graphicData>
        </a:graphic>
      </p:graphicFrame>
      <p:sp>
        <p:nvSpPr>
          <p:cNvPr id="4" name="TextBox 3"/>
          <p:cNvSpPr txBox="1"/>
          <p:nvPr/>
        </p:nvSpPr>
        <p:spPr>
          <a:xfrm>
            <a:off x="3124200" y="609600"/>
            <a:ext cx="5486400" cy="228600"/>
          </a:xfrm>
          <a:prstGeom prst="rect">
            <a:avLst/>
          </a:prstGeom>
          <a:blipFill rotWithShape="1">
            <a:blip r:embed="rId5"/>
            <a:tile tx="0" ty="0" sx="100000" sy="100000" flip="none" algn="tl"/>
          </a:blipFill>
        </p:spPr>
        <p:txBody>
          <a:bodyPr wrap="square" rtlCol="0">
            <a:spAutoFit/>
          </a:bodyPr>
          <a:lstStyle/>
          <a:p>
            <a:endParaRPr lang="en-US"/>
          </a:p>
        </p:txBody>
      </p:sp>
      <p:sp>
        <p:nvSpPr>
          <p:cNvPr id="5" name="TextBox 4"/>
          <p:cNvSpPr txBox="1"/>
          <p:nvPr/>
        </p:nvSpPr>
        <p:spPr>
          <a:xfrm>
            <a:off x="3124200" y="6248400"/>
            <a:ext cx="5486400" cy="228600"/>
          </a:xfrm>
          <a:prstGeom prst="rect">
            <a:avLst/>
          </a:prstGeom>
          <a:blipFill rotWithShape="1">
            <a:blip r:embed="rId5"/>
            <a:tile tx="0" ty="0" sx="100000" sy="100000" flip="none" algn="tl"/>
          </a:blipFill>
        </p:spPr>
        <p:txBody>
          <a:bodyPr wrap="square" rtlCol="0">
            <a:spAutoFit/>
          </a:bodyPr>
          <a:lstStyle/>
          <a:p>
            <a:endParaRPr lang="en-US"/>
          </a:p>
        </p:txBody>
      </p:sp>
      <p:pic>
        <p:nvPicPr>
          <p:cNvPr id="8" name="Picture 7"/>
          <p:cNvPicPr>
            <a:picLocks noChangeAspect="1"/>
          </p:cNvPicPr>
          <p:nvPr/>
        </p:nvPicPr>
        <p:blipFill>
          <a:blip r:embed="rId6"/>
          <a:stretch>
            <a:fillRect/>
          </a:stretch>
        </p:blipFill>
        <p:spPr>
          <a:xfrm>
            <a:off x="457200" y="4800600"/>
            <a:ext cx="1529739" cy="1609725"/>
          </a:xfrm>
          <a:prstGeom prst="rect">
            <a:avLst/>
          </a:prstGeom>
        </p:spPr>
      </p:pic>
    </p:spTree>
  </p:cSld>
  <p:clrMapOvr>
    <a:masterClrMapping/>
  </p:clrMapOvr>
  <p:transition spd="med">
    <p:check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lstStyle/>
          <a:p>
            <a:r>
              <a:rPr lang="en-NZ" sz="5400" b="1" spc="200" dirty="0" smtClean="0">
                <a:ln w="1905"/>
                <a:solidFill>
                  <a:schemeClr val="bg2">
                    <a:lumMod val="10000"/>
                  </a:schemeClr>
                </a:solidFill>
                <a:effectLst>
                  <a:innerShdw blurRad="69850" dist="43180" dir="5400000">
                    <a:srgbClr val="000000">
                      <a:alpha val="65000"/>
                    </a:srgbClr>
                  </a:innerShdw>
                </a:effectLst>
              </a:rPr>
              <a:t>Semaphore</a:t>
            </a:r>
            <a:endParaRPr lang="en-NZ"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nvPr>
        </p:nvGraphicFramePr>
        <p:xfrm>
          <a:off x="533400" y="2057400"/>
          <a:ext cx="8077200" cy="4343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200" y="4572000"/>
            <a:ext cx="8229600" cy="1831271"/>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500" b="1" dirty="0" smtClean="0">
                <a:solidFill>
                  <a:schemeClr val="bg2">
                    <a:lumMod val="25000"/>
                  </a:schemeClr>
                </a:solidFill>
                <a:latin typeface="Cambria"/>
              </a:rPr>
              <a:t>May be initialized to a nonnegative integer </a:t>
            </a:r>
            <a:r>
              <a:rPr lang="en-US" sz="2500" b="1" dirty="0" smtClean="0">
                <a:solidFill>
                  <a:schemeClr val="bg2">
                    <a:lumMod val="25000"/>
                  </a:schemeClr>
                </a:solidFill>
                <a:latin typeface="Cambria"/>
              </a:rPr>
              <a:t>value</a:t>
            </a:r>
          </a:p>
          <a:p>
            <a:pPr marL="919163" lvl="0" indent="-457200">
              <a:spcBef>
                <a:spcPts val="1200"/>
              </a:spcBef>
              <a:buFont typeface="+mj-lt"/>
              <a:buAutoNum type="arabicParenR"/>
            </a:pPr>
            <a:r>
              <a:rPr lang="en-US" sz="2500" b="1" dirty="0" smtClean="0">
                <a:solidFill>
                  <a:schemeClr val="bg2">
                    <a:lumMod val="25000"/>
                  </a:schemeClr>
                </a:solidFill>
                <a:latin typeface="Cambria"/>
              </a:rPr>
              <a:t>The </a:t>
            </a:r>
            <a:r>
              <a:rPr lang="en-US" sz="2500" b="1" dirty="0" err="1" smtClean="0">
                <a:solidFill>
                  <a:schemeClr val="bg2">
                    <a:lumMod val="25000"/>
                  </a:schemeClr>
                </a:solidFill>
                <a:latin typeface="Cambria"/>
              </a:rPr>
              <a:t>semWait</a:t>
            </a:r>
            <a:r>
              <a:rPr lang="en-US" sz="2500" b="1" dirty="0" smtClean="0">
                <a:solidFill>
                  <a:schemeClr val="bg2">
                    <a:lumMod val="25000"/>
                  </a:schemeClr>
                </a:solidFill>
                <a:latin typeface="Cambria"/>
              </a:rPr>
              <a:t> operation decrements the </a:t>
            </a:r>
            <a:r>
              <a:rPr lang="en-US" sz="2500" b="1" dirty="0" smtClean="0">
                <a:solidFill>
                  <a:schemeClr val="bg2">
                    <a:lumMod val="25000"/>
                  </a:schemeClr>
                </a:solidFill>
                <a:latin typeface="Cambria"/>
              </a:rPr>
              <a:t>value</a:t>
            </a:r>
          </a:p>
          <a:p>
            <a:pPr marL="919163" lvl="0" indent="-457200">
              <a:spcBef>
                <a:spcPts val="1200"/>
              </a:spcBef>
              <a:buFont typeface="+mj-lt"/>
              <a:buAutoNum type="arabicParenR"/>
            </a:pPr>
            <a:r>
              <a:rPr lang="en-US" sz="2500" b="1" dirty="0" smtClean="0">
                <a:solidFill>
                  <a:schemeClr val="bg2">
                    <a:lumMod val="25000"/>
                  </a:schemeClr>
                </a:solidFill>
                <a:latin typeface="Cambria"/>
              </a:rPr>
              <a:t>The </a:t>
            </a:r>
            <a:r>
              <a:rPr lang="en-US" sz="2500" b="1" dirty="0" err="1" smtClean="0">
                <a:solidFill>
                  <a:schemeClr val="bg2">
                    <a:lumMod val="25000"/>
                  </a:schemeClr>
                </a:solidFill>
                <a:latin typeface="Cambria"/>
              </a:rPr>
              <a:t>semSignal</a:t>
            </a:r>
            <a:r>
              <a:rPr lang="en-US" sz="2500" b="1" dirty="0" smtClean="0">
                <a:solidFill>
                  <a:schemeClr val="bg2">
                    <a:lumMod val="25000"/>
                  </a:schemeClr>
                </a:solidFill>
                <a:latin typeface="Cambria"/>
              </a:rPr>
              <a:t> operation increments the value</a:t>
            </a:r>
          </a:p>
          <a:p>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smtClean="0">
                <a:ln w="1905"/>
                <a:solidFill>
                  <a:schemeClr val="bg2">
                    <a:lumMod val="10000"/>
                  </a:schemeClr>
                </a:solidFill>
                <a:effectLst>
                  <a:innerShdw blurRad="69850" dist="43180" dir="5400000">
                    <a:srgbClr val="000000">
                      <a:alpha val="65000"/>
                    </a:srgbClr>
                  </a:innerShdw>
                </a:effectLst>
              </a:rPr>
              <a:t>Consequences</a:t>
            </a:r>
            <a:endParaRPr lang="en-US"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8" name="Content Placeholder 7"/>
          <p:cNvGraphicFramePr>
            <a:graphicFrameLocks noGrp="1"/>
          </p:cNvGraphicFramePr>
          <p:nvPr>
            <p:ph sz="half" idx="1"/>
          </p:nvPr>
        </p:nvGraphicFramePr>
        <p:xfrm>
          <a:off x="658812" y="2286000"/>
          <a:ext cx="8104187" cy="3840163"/>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0"/>
            <a:ext cx="8229600" cy="1371600"/>
          </a:xfrm>
        </p:spPr>
        <p:txBody>
          <a:bodyPr/>
          <a:lstStyle/>
          <a:p>
            <a:pPr algn="ctr"/>
            <a:r>
              <a:rPr lang="en-US" sz="4800" b="1" spc="100" dirty="0" smtClean="0">
                <a:solidFill>
                  <a:schemeClr val="accent1">
                    <a:lumMod val="50000"/>
                  </a:schemeClr>
                </a:solidFill>
              </a:rPr>
              <a:t>Semaphore Primitives</a:t>
            </a:r>
            <a:endParaRPr lang="en-US" sz="4800" b="1" spc="100" dirty="0">
              <a:solidFill>
                <a:schemeClr val="accent1">
                  <a:lumMod val="50000"/>
                </a:schemeClr>
              </a:solidFill>
            </a:endParaRPr>
          </a:p>
        </p:txBody>
      </p:sp>
      <p:pic>
        <p:nvPicPr>
          <p:cNvPr id="6" name="Content Placeholder 3" descr="Fig05_03.gif"/>
          <p:cNvPicPr>
            <a:picLocks noGrp="1" noChangeAspect="1"/>
          </p:cNvPicPr>
          <p:nvPr/>
        </p:nvPicPr>
        <p:blipFill>
          <a:blip r:embed="rId3"/>
          <a:stretch>
            <a:fillRect/>
          </a:stretch>
        </p:blipFill>
        <p:spPr bwMode="auto">
          <a:xfrm>
            <a:off x="1447800" y="1447800"/>
            <a:ext cx="6981825" cy="5035377"/>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04800" y="5257800"/>
            <a:ext cx="921488" cy="1219200"/>
          </a:xfrm>
          <a:prstGeom prst="rect">
            <a:avLst/>
          </a:prstGeom>
        </p:spPr>
      </p:pic>
    </p:spTree>
  </p:cSld>
  <p:clrMapOvr>
    <a:masterClrMapping/>
  </p:clrMapOvr>
  <p:transition spd="med">
    <p:check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9296400" cy="838200"/>
          </a:xfrm>
        </p:spPr>
        <p:txBody>
          <a:bodyPr/>
          <a:lstStyle/>
          <a:p>
            <a:pPr algn="ctr"/>
            <a:r>
              <a:rPr lang="en-US" sz="4800" b="1" dirty="0" smtClean="0">
                <a:solidFill>
                  <a:schemeClr val="accent1">
                    <a:lumMod val="50000"/>
                  </a:schemeClr>
                </a:solidFill>
              </a:rPr>
              <a:t>Binary </a:t>
            </a:r>
            <a:r>
              <a:rPr lang="en-US" sz="4800" b="1" dirty="0" smtClean="0">
                <a:solidFill>
                  <a:schemeClr val="accent1">
                    <a:lumMod val="50000"/>
                  </a:schemeClr>
                </a:solidFill>
              </a:rPr>
              <a:t>Semaphore</a:t>
            </a:r>
            <a:r>
              <a:rPr lang="en-US" sz="4800" b="1" dirty="0" smtClean="0">
                <a:solidFill>
                  <a:schemeClr val="accent1">
                    <a:lumMod val="50000"/>
                  </a:schemeClr>
                </a:solidFill>
              </a:rPr>
              <a:t> </a:t>
            </a:r>
            <a:r>
              <a:rPr lang="en-US" sz="4800" b="1" dirty="0" smtClean="0">
                <a:solidFill>
                  <a:schemeClr val="accent1">
                    <a:lumMod val="50000"/>
                  </a:schemeClr>
                </a:solidFill>
              </a:rPr>
              <a:t>Primitives</a:t>
            </a:r>
            <a:endParaRPr lang="en-US" sz="4800" b="1" dirty="0">
              <a:solidFill>
                <a:schemeClr val="accent1">
                  <a:lumMod val="50000"/>
                </a:schemeClr>
              </a:solidFill>
            </a:endParaRPr>
          </a:p>
        </p:txBody>
      </p:sp>
      <p:pic>
        <p:nvPicPr>
          <p:cNvPr id="6" name="Content Placeholder 3" descr="Fig05_04.gif"/>
          <p:cNvPicPr>
            <a:picLocks noGrp="1" noChangeAspect="1"/>
          </p:cNvPicPr>
          <p:nvPr/>
        </p:nvPicPr>
        <p:blipFill>
          <a:blip r:embed="rId3"/>
          <a:stretch>
            <a:fillRect/>
          </a:stretch>
        </p:blipFill>
        <p:spPr bwMode="auto">
          <a:xfrm>
            <a:off x="1524000" y="1524000"/>
            <a:ext cx="6134100" cy="495928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848599" y="5334000"/>
            <a:ext cx="858579" cy="1135966"/>
          </a:xfrm>
          <a:prstGeom prst="rect">
            <a:avLst/>
          </a:prstGeom>
        </p:spPr>
      </p:pic>
    </p:spTree>
  </p:cSld>
  <p:clrMapOvr>
    <a:masterClrMapping/>
  </p:clrMapOvr>
  <p:transition spd="med">
    <p:check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smtClean="0">
                <a:ln w="10541" cmpd="sng">
                  <a:solidFill>
                    <a:schemeClr val="accent1">
                      <a:shade val="88000"/>
                      <a:satMod val="110000"/>
                    </a:schemeClr>
                  </a:solidFill>
                  <a:prstDash val="solid"/>
                </a:ln>
                <a:solidFill>
                  <a:schemeClr val="accent6">
                    <a:lumMod val="50000"/>
                  </a:schemeClr>
                </a:solidFill>
                <a:effectLst/>
              </a:rPr>
              <a:t>Strong/Weak Semaphores</a:t>
            </a:r>
            <a:endParaRPr lang="en-NZ" b="1" dirty="0">
              <a:ln w="10541" cmpd="sng">
                <a:solidFill>
                  <a:schemeClr val="accent1">
                    <a:shade val="88000"/>
                    <a:satMod val="110000"/>
                  </a:schemeClr>
                </a:solidFill>
                <a:prstDash val="solid"/>
              </a:ln>
              <a:solidFill>
                <a:schemeClr val="accent6">
                  <a:lumMod val="50000"/>
                </a:schemeClr>
              </a:solidFill>
              <a:effectLst/>
            </a:endParaRP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smtClean="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685800"/>
            <a:ext cx="8382000" cy="1295400"/>
          </a:xfrm>
        </p:spPr>
        <p:txBody>
          <a:bodyPr/>
          <a:lstStyle/>
          <a:p>
            <a:pPr algn="ctr"/>
            <a:r>
              <a:rPr lang="en-US" b="1" dirty="0" smtClean="0">
                <a:ln w="10541" cmpd="sng">
                  <a:solidFill>
                    <a:schemeClr val="accent1">
                      <a:shade val="88000"/>
                      <a:satMod val="110000"/>
                    </a:schemeClr>
                  </a:solidFill>
                  <a:prstDash val="solid"/>
                </a:ln>
                <a:solidFill>
                  <a:schemeClr val="accent6">
                    <a:lumMod val="50000"/>
                  </a:schemeClr>
                </a:solidFill>
                <a:effectLst/>
              </a:rPr>
              <a:t>Example of Semaphore Mechanism</a:t>
            </a:r>
            <a:endParaRPr lang="en-US" b="1" dirty="0">
              <a:ln w="10541" cmpd="sng">
                <a:solidFill>
                  <a:schemeClr val="accent1">
                    <a:shade val="88000"/>
                    <a:satMod val="110000"/>
                  </a:schemeClr>
                </a:solidFill>
                <a:prstDash val="solid"/>
              </a:ln>
              <a:solidFill>
                <a:schemeClr val="accent6">
                  <a:lumMod val="50000"/>
                </a:schemeClr>
              </a:solidFill>
              <a:effectLst/>
            </a:endParaRPr>
          </a:p>
        </p:txBody>
      </p:sp>
      <p:pic>
        <p:nvPicPr>
          <p:cNvPr id="5" name="Content Placeholder 3" descr="Fig05_05a.gif"/>
          <p:cNvPicPr>
            <a:picLocks noChangeAspect="1"/>
          </p:cNvPicPr>
          <p:nvPr/>
        </p:nvPicPr>
        <p:blipFill>
          <a:blip r:embed="rId3"/>
          <a:stretch>
            <a:fillRect/>
          </a:stretch>
        </p:blipFill>
        <p:spPr bwMode="auto">
          <a:xfrm>
            <a:off x="457200" y="2209800"/>
            <a:ext cx="3823300" cy="4191000"/>
          </a:xfrm>
          <a:prstGeom prst="rect">
            <a:avLst/>
          </a:prstGeom>
          <a:noFill/>
          <a:ln w="9525">
            <a:noFill/>
            <a:miter lim="800000"/>
            <a:headEnd/>
            <a:tailEnd/>
          </a:ln>
        </p:spPr>
      </p:pic>
      <p:pic>
        <p:nvPicPr>
          <p:cNvPr id="6" name="Content Placeholder 3" descr="Fig05_05b.gif"/>
          <p:cNvPicPr>
            <a:picLocks noChangeAspect="1"/>
          </p:cNvPicPr>
          <p:nvPr/>
        </p:nvPicPr>
        <p:blipFill>
          <a:blip r:embed="rId4"/>
          <a:stretch>
            <a:fillRect/>
          </a:stretch>
        </p:blipFill>
        <p:spPr bwMode="auto">
          <a:xfrm>
            <a:off x="4495800" y="2209800"/>
            <a:ext cx="4217955" cy="4191000"/>
          </a:xfrm>
          <a:prstGeom prst="rect">
            <a:avLst/>
          </a:prstGeom>
          <a:noFill/>
          <a:ln w="9525">
            <a:noFill/>
            <a:miter lim="800000"/>
            <a:headEnd/>
            <a:tailEnd/>
          </a:ln>
        </p:spPr>
      </p:pic>
    </p:spTree>
  </p:cSld>
  <p:clrMapOvr>
    <a:masterClrMapping/>
  </p:clrMapOvr>
  <p:transition spd="med">
    <p:check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05_06.gif"/>
          <p:cNvPicPr>
            <a:picLocks noGrp="1" noChangeAspect="1"/>
          </p:cNvPicPr>
          <p:nvPr>
            <p:ph idx="4294967295"/>
          </p:nvPr>
        </p:nvPicPr>
        <p:blipFill>
          <a:blip r:embed="rId3"/>
          <a:stretch>
            <a:fillRect/>
          </a:stretch>
        </p:blipFill>
        <p:spPr>
          <a:xfrm>
            <a:off x="990600" y="1371600"/>
            <a:ext cx="7364725" cy="5105400"/>
          </a:xfrm>
        </p:spPr>
      </p:pic>
      <p:sp>
        <p:nvSpPr>
          <p:cNvPr id="3" name="TextBox 2"/>
          <p:cNvSpPr txBox="1"/>
          <p:nvPr/>
        </p:nvSpPr>
        <p:spPr>
          <a:xfrm>
            <a:off x="457200" y="457200"/>
            <a:ext cx="8229600" cy="892552"/>
          </a:xfrm>
          <a:prstGeom prst="rect">
            <a:avLst/>
          </a:prstGeom>
          <a:noFill/>
        </p:spPr>
        <p:txBody>
          <a:bodyPr wrap="square" rtlCol="0">
            <a:spAutoFit/>
          </a:bodyPr>
          <a:lstStyle/>
          <a:p>
            <a:pPr algn="ctr"/>
            <a:r>
              <a:rPr lang="en-US" sz="52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Mutual Exclusion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6400" y="533400"/>
            <a:ext cx="7467600" cy="1371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Shared Data Protected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by a Semaphore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a:blip r:embed="rId3"/>
          <a:srcRect/>
          <a:stretch>
            <a:fillRect/>
          </a:stretch>
        </p:blipFill>
        <p:spPr bwMode="auto">
          <a:xfrm>
            <a:off x="2743200" y="1905000"/>
            <a:ext cx="5943600" cy="4546327"/>
          </a:xfrm>
          <a:prstGeom prst="rect">
            <a:avLst/>
          </a:prstGeom>
          <a:noFill/>
          <a:ln w="9525">
            <a:noFill/>
            <a:miter lim="800000"/>
            <a:headEnd/>
            <a:tailEnd/>
          </a:ln>
          <a:effectLst/>
        </p:spPr>
      </p:pic>
      <p:pic>
        <p:nvPicPr>
          <p:cNvPr id="4" name="Picture 3"/>
          <p:cNvPicPr>
            <a:picLocks noChangeAspect="1"/>
          </p:cNvPicPr>
          <p:nvPr/>
        </p:nvPicPr>
        <p:blipFill>
          <a:blip r:embed="rId4"/>
          <a:stretch>
            <a:fillRect/>
          </a:stretch>
        </p:blipFill>
        <p:spPr>
          <a:xfrm>
            <a:off x="381000" y="2209800"/>
            <a:ext cx="2209800" cy="2209800"/>
          </a:xfrm>
          <a:prstGeom prst="rect">
            <a:avLst/>
          </a:prstGeom>
          <a:blipFill rotWithShape="1">
            <a:blip r:embed="rId5"/>
            <a:tile tx="0" ty="0" sx="100000" sy="100000" flip="none" algn="tl"/>
          </a:blipFill>
        </p:spPr>
      </p:pic>
      <p:sp>
        <p:nvSpPr>
          <p:cNvPr id="7" name="TextBox 6"/>
          <p:cNvSpPr txBox="1"/>
          <p:nvPr/>
        </p:nvSpPr>
        <p:spPr>
          <a:xfrm>
            <a:off x="381000" y="2057400"/>
            <a:ext cx="2209800" cy="533400"/>
          </a:xfrm>
          <a:prstGeom prst="rect">
            <a:avLst/>
          </a:prstGeom>
          <a:blipFill rotWithShape="1">
            <a:blip r:embed="rId5"/>
            <a:tile tx="0" ty="0" sx="100000" sy="100000" flip="none" algn="tl"/>
          </a:blipFill>
        </p:spPr>
        <p:txBody>
          <a:bodyPr wrap="square" rtlCol="0">
            <a:spAutoFit/>
          </a:bodyPr>
          <a:lstStyle/>
          <a:p>
            <a:endParaRPr lang="en-US" dirty="0"/>
          </a:p>
        </p:txBody>
      </p:sp>
      <p:sp>
        <p:nvSpPr>
          <p:cNvPr id="8" name="TextBox 7"/>
          <p:cNvSpPr txBox="1"/>
          <p:nvPr/>
        </p:nvSpPr>
        <p:spPr>
          <a:xfrm>
            <a:off x="381000" y="4038600"/>
            <a:ext cx="2209800" cy="5334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lstStyle/>
          <a:p>
            <a:pPr algn="ctr"/>
            <a:r>
              <a:rPr lang="en-US" sz="4400" b="1" dirty="0" smtClean="0">
                <a:solidFill>
                  <a:schemeClr val="accent6">
                    <a:lumMod val="50000"/>
                  </a:schemeClr>
                </a:solidFill>
              </a:rPr>
              <a:t>Producer/</a:t>
            </a:r>
            <a:r>
              <a:rPr lang="en-US" sz="4400" b="1" dirty="0" smtClean="0">
                <a:solidFill>
                  <a:schemeClr val="accent6">
                    <a:lumMod val="50000"/>
                  </a:schemeClr>
                </a:solidFill>
              </a:rPr>
              <a:t>Consumer</a:t>
            </a:r>
            <a:r>
              <a:rPr lang="en-US" sz="4400" b="1" dirty="0" smtClean="0">
                <a:solidFill>
                  <a:schemeClr val="accent6">
                    <a:lumMod val="50000"/>
                  </a:schemeClr>
                </a:solidFill>
              </a:rPr>
              <a:t> </a:t>
            </a:r>
            <a:r>
              <a:rPr lang="en-US" sz="4400" b="1" dirty="0" smtClean="0">
                <a:solidFill>
                  <a:schemeClr val="accent6">
                    <a:lumMod val="50000"/>
                  </a:schemeClr>
                </a:solidFill>
              </a:rPr>
              <a:t>Problem</a:t>
            </a:r>
            <a:endParaRPr lang="en-US" sz="4400" b="1" dirty="0">
              <a:solidFill>
                <a:schemeClr val="accent6">
                  <a:lumMod val="50000"/>
                </a:schemeClr>
              </a:solidFill>
            </a:endParaRPr>
          </a:p>
        </p:txBody>
      </p:sp>
      <p:graphicFrame>
        <p:nvGraphicFramePr>
          <p:cNvPr id="5" name="Diagram 4"/>
          <p:cNvGraphicFramePr/>
          <p:nvPr/>
        </p:nvGraphicFramePr>
        <p:xfrm>
          <a:off x="762000" y="2362200"/>
          <a:ext cx="7620000" cy="4114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Processes</a:t>
            </a:r>
          </a:p>
        </p:txBody>
      </p:sp>
      <p:sp>
        <p:nvSpPr>
          <p:cNvPr id="4" name="Content Placeholder 3"/>
          <p:cNvSpPr>
            <a:spLocks noGrp="1"/>
          </p:cNvSpPr>
          <p:nvPr>
            <p:ph sz="half" idx="1"/>
          </p:nvPr>
        </p:nvSpPr>
        <p:spPr>
          <a:xfrm>
            <a:off x="658904" y="2286000"/>
            <a:ext cx="8027896" cy="4267200"/>
          </a:xfrm>
        </p:spPr>
        <p:txBody>
          <a:bodyPr>
            <a:normAutofit/>
          </a:bodyPr>
          <a:lstStyle/>
          <a:p>
            <a:r>
              <a:rPr lang="en-US" sz="3600" dirty="0" smtClean="0"/>
              <a:t>Operating System design is concerned with the management of processes and threads:</a:t>
            </a:r>
          </a:p>
          <a:p>
            <a:pPr lvl="2"/>
            <a:r>
              <a:rPr lang="en-US" sz="3600" dirty="0" smtClean="0"/>
              <a:t>Multiprogramming</a:t>
            </a:r>
          </a:p>
          <a:p>
            <a:pPr lvl="2"/>
            <a:r>
              <a:rPr lang="en-US" sz="3600" dirty="0" smtClean="0"/>
              <a:t>Multiprocessing</a:t>
            </a:r>
          </a:p>
          <a:p>
            <a:pPr lvl="2"/>
            <a:r>
              <a:rPr lang="en-US" sz="3600" dirty="0" smtClean="0"/>
              <a:t>Distributed Processing</a:t>
            </a:r>
          </a:p>
        </p:txBody>
      </p:sp>
      <p:pic>
        <p:nvPicPr>
          <p:cNvPr id="5" name="Picture 4"/>
          <p:cNvPicPr>
            <a:picLocks noChangeAspect="1"/>
          </p:cNvPicPr>
          <p:nvPr/>
        </p:nvPicPr>
        <p:blipFill>
          <a:blip r:embed="rId3"/>
          <a:stretch>
            <a:fillRect/>
          </a:stretch>
        </p:blipFill>
        <p:spPr>
          <a:xfrm>
            <a:off x="6553200" y="4114800"/>
            <a:ext cx="1962379" cy="2279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anim calcmode="lin" valueType="num">
                                      <p:cBhvr>
                                        <p:cTn id="8" dur="5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9" dur="5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iterate type="lt">
                                    <p:tmPct val="10000"/>
                                  </p:iterate>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anim calcmode="lin" valueType="num">
                                      <p:cBhvr>
                                        <p:cTn id="14" dur="500" fill="hold"/>
                                        <p:tgtEl>
                                          <p:spTgt spid="4">
                                            <p:txEl>
                                              <p:pRg st="2" end="2"/>
                                            </p:txEl>
                                          </p:spTgt>
                                        </p:tgtEl>
                                        <p:attrNameLst>
                                          <p:attrName>ppt_w</p:attrName>
                                        </p:attrNameLst>
                                      </p:cBhvr>
                                      <p:tavLst>
                                        <p:tav tm="0" fmla="#ppt_w*sin(2.5*pi*$)">
                                          <p:val>
                                            <p:fltVal val="0"/>
                                          </p:val>
                                        </p:tav>
                                        <p:tav tm="100000">
                                          <p:val>
                                            <p:fltVal val="1"/>
                                          </p:val>
                                        </p:tav>
                                      </p:tavLst>
                                    </p:anim>
                                    <p:anim calcmode="lin" valueType="num">
                                      <p:cBhvr>
                                        <p:cTn id="15" dur="500" fill="hold"/>
                                        <p:tgtEl>
                                          <p:spTgt spid="4">
                                            <p:txEl>
                                              <p:pRg st="2" end="2"/>
                                            </p:txEl>
                                          </p:spTgt>
                                        </p:tgtEl>
                                        <p:attrNameLst>
                                          <p:attrName>ppt_h</p:attrName>
                                        </p:attrNameLst>
                                      </p:cBhvr>
                                      <p:tavLst>
                                        <p:tav tm="0">
                                          <p:val>
                                            <p:strVal val="#ppt_h"/>
                                          </p:val>
                                        </p:tav>
                                        <p:tav tm="100000">
                                          <p:val>
                                            <p:strVal val="#ppt_h"/>
                                          </p:val>
                                        </p:tav>
                                      </p:tavLst>
                                    </p:anim>
                                  </p:childTnLst>
                                </p:cTn>
                              </p:par>
                            </p:childTnLst>
                          </p:cTn>
                        </p:par>
                        <p:par>
                          <p:cTn id="16" fill="hold">
                            <p:stCondLst>
                              <p:cond delay="2450"/>
                            </p:stCondLst>
                            <p:childTnLst>
                              <p:par>
                                <p:cTn id="17" presetID="45" presetClass="entr" presetSubtype="0" fill="hold" grpId="0" nodeType="afterEffect">
                                  <p:stCondLst>
                                    <p:cond delay="0"/>
                                  </p:stCondLst>
                                  <p:iterate type="lt">
                                    <p:tmPct val="10000"/>
                                  </p:iterate>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anim calcmode="lin" valueType="num">
                                      <p:cBhvr>
                                        <p:cTn id="20" dur="500" fill="hold"/>
                                        <p:tgtEl>
                                          <p:spTgt spid="4">
                                            <p:txEl>
                                              <p:pRg st="3" end="3"/>
                                            </p:txEl>
                                          </p:spTgt>
                                        </p:tgtEl>
                                        <p:attrNameLst>
                                          <p:attrName>ppt_w</p:attrName>
                                        </p:attrNameLst>
                                      </p:cBhvr>
                                      <p:tavLst>
                                        <p:tav tm="0" fmla="#ppt_w*sin(2.5*pi*$)">
                                          <p:val>
                                            <p:fltVal val="0"/>
                                          </p:val>
                                        </p:tav>
                                        <p:tav tm="100000">
                                          <p:val>
                                            <p:fltVal val="1"/>
                                          </p:val>
                                        </p:tav>
                                      </p:tavLst>
                                    </p:anim>
                                    <p:anim calcmode="lin" valueType="num">
                                      <p:cBhvr>
                                        <p:cTn id="21" dur="500" fill="hold"/>
                                        <p:tgtEl>
                                          <p:spTgt spid="4">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0"/>
            <a:ext cx="7824788" cy="1323975"/>
          </a:xfrm>
        </p:spPr>
        <p:txBody>
          <a:bodyPr/>
          <a:lstStyle/>
          <a:p>
            <a:pPr algn="ctr"/>
            <a:r>
              <a:rPr lang="en-US" sz="4800" b="1" dirty="0" smtClean="0">
                <a:solidFill>
                  <a:schemeClr val="accent6">
                    <a:lumMod val="50000"/>
                  </a:schemeClr>
                </a:solidFill>
              </a:rPr>
              <a:t>Buffer Structure</a:t>
            </a:r>
            <a:endParaRPr lang="en-US" sz="4800" b="1" dirty="0">
              <a:solidFill>
                <a:schemeClr val="accent6">
                  <a:lumMod val="50000"/>
                </a:schemeClr>
              </a:solidFill>
            </a:endParaRPr>
          </a:p>
        </p:txBody>
      </p:sp>
      <p:pic>
        <p:nvPicPr>
          <p:cNvPr id="4" name="Content Placeholder 3" descr="Fig05_08.gif"/>
          <p:cNvPicPr>
            <a:picLocks noGrp="1" noChangeAspect="1"/>
          </p:cNvPicPr>
          <p:nvPr>
            <p:ph idx="4294967295"/>
          </p:nvPr>
        </p:nvPicPr>
        <p:blipFill>
          <a:blip r:embed="rId3"/>
          <a:stretch>
            <a:fillRect/>
          </a:stretch>
        </p:blipFill>
        <p:spPr>
          <a:xfrm>
            <a:off x="990600" y="1600200"/>
            <a:ext cx="7472465" cy="4929188"/>
          </a:xfrm>
        </p:spPr>
      </p:pic>
    </p:spTree>
  </p:cSld>
  <p:clrMapOvr>
    <a:masterClrMapping/>
  </p:clrMapOvr>
  <p:transition spd="med">
    <p:check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05_09.gif"/>
          <p:cNvPicPr>
            <a:picLocks noGrp="1" noChangeAspect="1"/>
          </p:cNvPicPr>
          <p:nvPr>
            <p:ph idx="4294967295"/>
          </p:nvPr>
        </p:nvPicPr>
        <p:blipFill>
          <a:blip r:embed="rId3"/>
          <a:stretch>
            <a:fillRect/>
          </a:stretch>
        </p:blipFill>
        <p:spPr>
          <a:xfrm>
            <a:off x="2895600" y="685800"/>
            <a:ext cx="5638800" cy="5733090"/>
          </a:xfrm>
        </p:spPr>
      </p:pic>
      <p:sp>
        <p:nvSpPr>
          <p:cNvPr id="5" name="TextBox 4"/>
          <p:cNvSpPr txBox="1"/>
          <p:nvPr/>
        </p:nvSpPr>
        <p:spPr>
          <a:xfrm>
            <a:off x="762000" y="6581001"/>
            <a:ext cx="8153400" cy="276999"/>
          </a:xfrm>
          <a:prstGeom prst="rect">
            <a:avLst/>
          </a:prstGeom>
          <a:noFill/>
        </p:spPr>
        <p:txBody>
          <a:bodyPr wrap="square" rtlCol="0">
            <a:spAutoFit/>
          </a:bodyPr>
          <a:lstStyle/>
          <a:p>
            <a:r>
              <a:rPr lang="en-US" sz="1200" dirty="0" smtClean="0"/>
              <a:t>Figure 5.9   An Incorrect Solution to the Infinite-Buffer Producer/Consumer </a:t>
            </a:r>
            <a:r>
              <a:rPr lang="en-US" sz="1200" dirty="0" smtClean="0"/>
              <a:t>Problem</a:t>
            </a:r>
            <a:r>
              <a:rPr lang="en-US" sz="1200" dirty="0" smtClean="0"/>
              <a:t> </a:t>
            </a:r>
            <a:r>
              <a:rPr lang="en-US" sz="1200" dirty="0" smtClean="0"/>
              <a:t>Using </a:t>
            </a:r>
            <a:r>
              <a:rPr lang="en-US" sz="1200" dirty="0" smtClean="0"/>
              <a:t>Binary Semaphores</a:t>
            </a:r>
            <a:endParaRPr lang="en-US" sz="1200" dirty="0"/>
          </a:p>
        </p:txBody>
      </p:sp>
      <p:sp>
        <p:nvSpPr>
          <p:cNvPr id="7" name="Rectangle 6"/>
          <p:cNvSpPr/>
          <p:nvPr/>
        </p:nvSpPr>
        <p:spPr>
          <a:xfrm>
            <a:off x="777329" y="381000"/>
            <a:ext cx="1538883" cy="5029200"/>
          </a:xfrm>
          <a:prstGeom prst="rect">
            <a:avLst/>
          </a:prstGeom>
        </p:spPr>
        <p:txBody>
          <a:bodyPr vert="wordArtVert" wrap="square" anchor="ctr" anchorCtr="1">
            <a:spAutoFit/>
          </a:bodyPr>
          <a:lstStyle/>
          <a:p>
            <a:pPr algn="ctr"/>
            <a:r>
              <a:rPr lang="en-US" sz="44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Incorrect                 </a:t>
            </a:r>
          </a:p>
          <a:p>
            <a:pPr algn="ctr"/>
            <a:r>
              <a:rPr lang="en-US" sz="4400" b="1" spc="2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Solution</a:t>
            </a:r>
            <a:endParaRPr lang="en-US" sz="4400" b="1" spc="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9" name="Picture 8"/>
          <p:cNvPicPr>
            <a:picLocks noChangeAspect="1"/>
          </p:cNvPicPr>
          <p:nvPr/>
        </p:nvPicPr>
        <p:blipFill>
          <a:blip r:embed="rId4"/>
          <a:stretch>
            <a:fillRect/>
          </a:stretch>
        </p:blipFill>
        <p:spPr>
          <a:xfrm>
            <a:off x="684306" y="5257800"/>
            <a:ext cx="974787" cy="994283"/>
          </a:xfrm>
          <a:prstGeom prst="rect">
            <a:avLst/>
          </a:prstGeom>
        </p:spPr>
      </p:pic>
    </p:spTree>
  </p:cSld>
  <p:clrMapOvr>
    <a:masterClrMapping/>
  </p:clrMapOvr>
  <p:transition spd="med">
    <p:check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2743200" y="685800"/>
            <a:ext cx="5943600" cy="5823371"/>
          </a:xfrm>
          <a:prstGeom prst="rect">
            <a:avLst/>
          </a:prstGeom>
          <a:noFill/>
          <a:ln w="9525">
            <a:noFill/>
            <a:miter lim="800000"/>
            <a:headEnd/>
            <a:tailEnd/>
          </a:ln>
          <a:effectLst/>
        </p:spPr>
      </p:pic>
      <p:sp>
        <p:nvSpPr>
          <p:cNvPr id="5" name="TextBox 4"/>
          <p:cNvSpPr txBox="1"/>
          <p:nvPr/>
        </p:nvSpPr>
        <p:spPr>
          <a:xfrm>
            <a:off x="609600" y="609600"/>
            <a:ext cx="1538883" cy="4495800"/>
          </a:xfrm>
          <a:prstGeom prst="rect">
            <a:avLst/>
          </a:prstGeom>
          <a:noFill/>
        </p:spPr>
        <p:txBody>
          <a:bodyPr vert="wordArtVert" wrap="square" rtlCol="0" anchor="ctr" anchorCtr="1">
            <a:spAutoFit/>
          </a:bodyPr>
          <a:lstStyle/>
          <a:p>
            <a:pPr algn="ctr"/>
            <a:r>
              <a:rPr lang="en-US" sz="44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Possible</a:t>
            </a:r>
            <a:r>
              <a:rPr lang="en-US" sz="4000" b="1" spc="300" dirty="0" smtClean="0">
                <a:solidFill>
                  <a:schemeClr val="accent2">
                    <a:lumMod val="50000"/>
                  </a:schemeClr>
                </a:solidFill>
              </a:rPr>
              <a:t> </a:t>
            </a:r>
            <a:r>
              <a:rPr lang="en-US" sz="44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Solution</a:t>
            </a:r>
            <a:endParaRPr lang="en-US" sz="4400" b="1" spc="3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3"/>
          <p:cNvPicPr>
            <a:picLocks noChangeAspect="1"/>
          </p:cNvPicPr>
          <p:nvPr/>
        </p:nvPicPr>
        <p:blipFill>
          <a:blip r:embed="rId4"/>
          <a:stretch>
            <a:fillRect/>
          </a:stretch>
        </p:blipFill>
        <p:spPr>
          <a:xfrm rot="440675">
            <a:off x="759775" y="5017699"/>
            <a:ext cx="1090987" cy="1227360"/>
          </a:xfrm>
          <a:prstGeom prst="rect">
            <a:avLst/>
          </a:prstGeom>
        </p:spPr>
      </p:pic>
    </p:spTree>
  </p:cSld>
  <p:clrMapOvr>
    <a:masterClrMapping/>
  </p:clrMapOvr>
  <p:transition spd="med">
    <p:check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05_10.gif"/>
          <p:cNvPicPr>
            <a:picLocks noGrp="1" noChangeAspect="1"/>
          </p:cNvPicPr>
          <p:nvPr>
            <p:ph idx="4294967295"/>
          </p:nvPr>
        </p:nvPicPr>
        <p:blipFill>
          <a:blip r:embed="rId3"/>
          <a:stretch>
            <a:fillRect/>
          </a:stretch>
        </p:blipFill>
        <p:spPr>
          <a:xfrm>
            <a:off x="2971800" y="685800"/>
            <a:ext cx="5638800" cy="5732462"/>
          </a:xfrm>
        </p:spPr>
      </p:pic>
      <p:sp>
        <p:nvSpPr>
          <p:cNvPr id="5" name="Rectangle 4"/>
          <p:cNvSpPr/>
          <p:nvPr/>
        </p:nvSpPr>
        <p:spPr>
          <a:xfrm>
            <a:off x="685800" y="-1066800"/>
            <a:ext cx="1661993" cy="7315200"/>
          </a:xfrm>
          <a:prstGeom prst="rect">
            <a:avLst/>
          </a:prstGeom>
        </p:spPr>
        <p:txBody>
          <a:bodyPr vert="wordArtVert" wrap="square" anchor="ctr" anchorCtr="1">
            <a:spAutoFit/>
          </a:bodyPr>
          <a:lstStyle/>
          <a:p>
            <a:pPr algn="ctr"/>
            <a:r>
              <a:rPr lang="en-US" sz="48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Correct</a:t>
            </a:r>
          </a:p>
          <a:p>
            <a:pPr algn="ctr"/>
            <a:r>
              <a:rPr lang="en-US" sz="4800" b="1" spc="300" dirty="0" smtClean="0">
                <a:solidFill>
                  <a:schemeClr val="accent2">
                    <a:lumMod val="50000"/>
                  </a:schemeClr>
                </a:solidFill>
              </a:rPr>
              <a:t> </a:t>
            </a:r>
            <a:r>
              <a:rPr lang="en-US" sz="4800" b="1" spc="3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Solution</a:t>
            </a:r>
            <a:endParaRPr lang="en-US" sz="4800" b="1" spc="3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TextBox 6"/>
          <p:cNvSpPr txBox="1"/>
          <p:nvPr/>
        </p:nvSpPr>
        <p:spPr>
          <a:xfrm>
            <a:off x="1295400" y="6581001"/>
            <a:ext cx="8001000" cy="276999"/>
          </a:xfrm>
          <a:prstGeom prst="rect">
            <a:avLst/>
          </a:prstGeom>
          <a:noFill/>
        </p:spPr>
        <p:txBody>
          <a:bodyPr wrap="square" rtlCol="0">
            <a:spAutoFit/>
          </a:bodyPr>
          <a:lstStyle/>
          <a:p>
            <a:r>
              <a:rPr lang="en-US" sz="1200" dirty="0" smtClean="0"/>
              <a:t>Figure 5.10  A Correct Solution to the Infinite-Buffer Producer/Consumer Problem Using Binary Semaphores</a:t>
            </a:r>
            <a:endParaRPr lang="en-US" sz="1200" dirty="0"/>
          </a:p>
        </p:txBody>
      </p:sp>
      <p:pic>
        <p:nvPicPr>
          <p:cNvPr id="6" name="Picture 5"/>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609600" y="5029200"/>
            <a:ext cx="1630296" cy="1251646"/>
          </a:xfrm>
          <a:prstGeom prst="rect">
            <a:avLst/>
          </a:prstGeom>
        </p:spPr>
      </p:pic>
    </p:spTree>
  </p:cSld>
  <p:clrMapOvr>
    <a:masterClrMapping/>
  </p:clrMapOvr>
  <p:transition spd="med">
    <p:check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533400"/>
            <a:ext cx="1066800" cy="6019800"/>
          </a:xfrm>
        </p:spPr>
        <p:txBody>
          <a:bodyPr vert="wordArtVert" anchor="ctr" anchorCtr="1"/>
          <a:lstStyle/>
          <a:p>
            <a:r>
              <a:rPr lang="en-US" sz="3600" b="1" spc="300" dirty="0" smtClean="0">
                <a:solidFill>
                  <a:schemeClr val="accent2">
                    <a:lumMod val="50000"/>
                  </a:schemeClr>
                </a:solidFill>
              </a:rPr>
              <a:t>Solution Using </a:t>
            </a:r>
          </a:p>
        </p:txBody>
      </p:sp>
      <p:pic>
        <p:nvPicPr>
          <p:cNvPr id="4" name="Content Placeholder 3" descr="Fig05_11.gif"/>
          <p:cNvPicPr>
            <a:picLocks noGrp="1" noChangeAspect="1"/>
          </p:cNvPicPr>
          <p:nvPr>
            <p:ph idx="4294967295"/>
          </p:nvPr>
        </p:nvPicPr>
        <p:blipFill>
          <a:blip r:embed="rId3"/>
          <a:stretch>
            <a:fillRect/>
          </a:stretch>
        </p:blipFill>
        <p:spPr>
          <a:xfrm>
            <a:off x="1981200" y="685800"/>
            <a:ext cx="6629399" cy="5791200"/>
          </a:xfrm>
        </p:spPr>
      </p:pic>
      <p:pic>
        <p:nvPicPr>
          <p:cNvPr id="11" name="Picture 10"/>
          <p:cNvPicPr>
            <a:picLocks noChangeAspect="1"/>
          </p:cNvPicPr>
          <p:nvPr/>
        </p:nvPicPr>
        <p:blipFill>
          <a:blip r:embed="rId4"/>
          <a:stretch>
            <a:fillRect/>
          </a:stretch>
        </p:blipFill>
        <p:spPr>
          <a:xfrm rot="440675">
            <a:off x="6550974" y="2426898"/>
            <a:ext cx="1090987" cy="1227360"/>
          </a:xfrm>
          <a:prstGeom prst="rect">
            <a:avLst/>
          </a:prstGeom>
        </p:spPr>
      </p:pic>
      <p:sp>
        <p:nvSpPr>
          <p:cNvPr id="12" name="TextBox 11"/>
          <p:cNvSpPr txBox="1"/>
          <p:nvPr/>
        </p:nvSpPr>
        <p:spPr>
          <a:xfrm>
            <a:off x="990600" y="1524000"/>
            <a:ext cx="854080" cy="3733800"/>
          </a:xfrm>
          <a:prstGeom prst="rect">
            <a:avLst/>
          </a:prstGeom>
          <a:noFill/>
        </p:spPr>
        <p:txBody>
          <a:bodyPr vert="wordArtVert" wrap="square" rtlCol="0">
            <a:spAutoFit/>
          </a:bodyPr>
          <a:lstStyle/>
          <a:p>
            <a:pPr algn="r">
              <a:lnSpc>
                <a:spcPts val="5400"/>
              </a:lnSpc>
            </a:pPr>
            <a:r>
              <a:rPr lang="en-US" sz="3600" b="1" spc="300" dirty="0" smtClean="0">
                <a:solidFill>
                  <a:schemeClr val="accent2">
                    <a:lumMod val="50000"/>
                  </a:schemeClr>
                </a:solidFill>
                <a:effectLst>
                  <a:outerShdw blurRad="50800" dist="38100" dir="2700000" algn="tl" rotWithShape="0">
                    <a:prstClr val="black">
                      <a:alpha val="40000"/>
                    </a:prstClr>
                  </a:outerShdw>
                </a:effectLst>
                <a:latin typeface="+mj-lt"/>
                <a:ea typeface="+mj-ea"/>
                <a:cs typeface="+mj-cs"/>
              </a:rPr>
              <a:t>Semaphores</a:t>
            </a:r>
          </a:p>
        </p:txBody>
      </p:sp>
    </p:spTree>
  </p:cSld>
  <p:clrMapOvr>
    <a:masterClrMapping/>
  </p:clrMapOvr>
  <p:transition spd="med">
    <p:check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828800" y="685800"/>
            <a:ext cx="6837406" cy="5638800"/>
          </a:xfrm>
          <a:prstGeom prst="rect">
            <a:avLst/>
          </a:prstGeom>
          <a:noFill/>
          <a:ln w="9525">
            <a:noFill/>
            <a:miter lim="800000"/>
            <a:headEnd/>
            <a:tailEnd/>
          </a:ln>
          <a:effectLst/>
        </p:spPr>
      </p:pic>
      <p:sp>
        <p:nvSpPr>
          <p:cNvPr id="10" name="TextBox 9"/>
          <p:cNvSpPr txBox="1"/>
          <p:nvPr/>
        </p:nvSpPr>
        <p:spPr>
          <a:xfrm>
            <a:off x="228600" y="2286000"/>
            <a:ext cx="1752600" cy="1523494"/>
          </a:xfrm>
          <a:prstGeom prst="rect">
            <a:avLst/>
          </a:prstGeom>
          <a:noFill/>
        </p:spPr>
        <p:txBody>
          <a:bodyPr wrap="square" rtlCol="0">
            <a:spAutoFit/>
          </a:bodyPr>
          <a:lstStyle/>
          <a:p>
            <a:r>
              <a:rPr lang="en-US" sz="31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Finite Circular Buffer</a:t>
            </a:r>
            <a:endParaRPr lang="en-US" sz="3100" dirty="0"/>
          </a:p>
        </p:txBody>
      </p:sp>
    </p:spTree>
  </p:cSld>
  <p:clrMapOvr>
    <a:masterClrMapping/>
  </p:clrMapOvr>
  <p:transition spd="med">
    <p:check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533400" y="1295400"/>
            <a:ext cx="1676400" cy="5257800"/>
          </a:xfrm>
        </p:spPr>
        <p:txBody>
          <a:bodyPr vert="wordArtVert" anchor="ctr" anchorCtr="1"/>
          <a:lstStyle/>
          <a:p>
            <a:r>
              <a:rPr lang="en-US" sz="3200" b="1" spc="300" dirty="0" smtClean="0">
                <a:solidFill>
                  <a:schemeClr val="accent2">
                    <a:lumMod val="50000"/>
                  </a:schemeClr>
                </a:solidFill>
              </a:rPr>
              <a:t>Solution Using </a:t>
            </a:r>
            <a:br>
              <a:rPr lang="en-US" sz="3200" b="1" spc="300" dirty="0" smtClean="0">
                <a:solidFill>
                  <a:schemeClr val="accent2">
                    <a:lumMod val="50000"/>
                  </a:schemeClr>
                </a:solidFill>
              </a:rPr>
            </a:br>
            <a:r>
              <a:rPr lang="en-US" sz="4000" b="1" spc="300" dirty="0" smtClean="0">
                <a:solidFill>
                  <a:schemeClr val="accent2">
                    <a:lumMod val="50000"/>
                  </a:schemeClr>
                </a:solidFill>
              </a:rPr>
              <a:t>Semaphores</a:t>
            </a:r>
            <a:endParaRPr lang="en-US" sz="4000" b="1" spc="300" dirty="0">
              <a:solidFill>
                <a:schemeClr val="accent2">
                  <a:lumMod val="50000"/>
                </a:schemeClr>
              </a:solidFill>
            </a:endParaRPr>
          </a:p>
        </p:txBody>
      </p:sp>
      <p:pic>
        <p:nvPicPr>
          <p:cNvPr id="4" name="Content Placeholder 3" descr="Fig05_13.gif"/>
          <p:cNvPicPr>
            <a:picLocks noGrp="1" noChangeAspect="1"/>
          </p:cNvPicPr>
          <p:nvPr>
            <p:ph idx="4294967295"/>
          </p:nvPr>
        </p:nvPicPr>
        <p:blipFill>
          <a:blip r:embed="rId3"/>
          <a:stretch>
            <a:fillRect/>
          </a:stretch>
        </p:blipFill>
        <p:spPr>
          <a:xfrm>
            <a:off x="2667000" y="685800"/>
            <a:ext cx="6080429" cy="5791200"/>
          </a:xfrm>
        </p:spPr>
      </p:pic>
      <p:sp>
        <p:nvSpPr>
          <p:cNvPr id="8" name="TextBox 7"/>
          <p:cNvSpPr txBox="1"/>
          <p:nvPr/>
        </p:nvSpPr>
        <p:spPr>
          <a:xfrm>
            <a:off x="1143000" y="6550223"/>
            <a:ext cx="8305800" cy="307777"/>
          </a:xfrm>
          <a:prstGeom prst="rect">
            <a:avLst/>
          </a:prstGeom>
          <a:noFill/>
        </p:spPr>
        <p:txBody>
          <a:bodyPr wrap="square" rtlCol="0">
            <a:spAutoFit/>
          </a:bodyPr>
          <a:lstStyle/>
          <a:p>
            <a:r>
              <a:rPr lang="en-US" sz="1400" dirty="0" smtClean="0"/>
              <a:t>Figure 5.13  A Solution to the Bounded-Buffer Producer/Consumer Problem Using Semaphores</a:t>
            </a:r>
            <a:endParaRPr lang="en-US" sz="1400" dirty="0"/>
          </a:p>
        </p:txBody>
      </p:sp>
      <p:pic>
        <p:nvPicPr>
          <p:cNvPr id="5" name="Picture 4"/>
          <p:cNvPicPr>
            <a:picLocks noChangeAspect="1"/>
          </p:cNvPicPr>
          <p:nvPr/>
        </p:nvPicPr>
        <p:blipFill>
          <a:blip r:embed="rId4"/>
          <a:stretch>
            <a:fillRect/>
          </a:stretch>
        </p:blipFill>
        <p:spPr>
          <a:xfrm>
            <a:off x="6248400" y="2438400"/>
            <a:ext cx="2065618" cy="1608344"/>
          </a:xfrm>
          <a:prstGeom prst="rect">
            <a:avLst/>
          </a:prstGeom>
        </p:spPr>
      </p:pic>
      <p:pic>
        <p:nvPicPr>
          <p:cNvPr id="11" name="Picture 10"/>
          <p:cNvPicPr>
            <a:picLocks noChangeAspect="1"/>
          </p:cNvPicPr>
          <p:nvPr/>
        </p:nvPicPr>
        <p:blipFill>
          <a:blip r:embed="rId5"/>
          <a:stretch>
            <a:fillRect/>
          </a:stretch>
        </p:blipFill>
        <p:spPr>
          <a:xfrm>
            <a:off x="1143000" y="762000"/>
            <a:ext cx="1139825" cy="1418449"/>
          </a:xfrm>
          <a:prstGeom prst="rect">
            <a:avLst/>
          </a:prstGeom>
        </p:spPr>
      </p:pic>
    </p:spTree>
  </p:cSld>
  <p:clrMapOvr>
    <a:masterClrMapping/>
  </p:clrMapOvr>
  <p:transition spd="med">
    <p:check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b="1" dirty="0" smtClean="0">
                <a:ln w="1905"/>
                <a:solidFill>
                  <a:schemeClr val="accent6">
                    <a:lumMod val="75000"/>
                  </a:schemeClr>
                </a:solidFill>
                <a:effectLst>
                  <a:innerShdw blurRad="69850" dist="43180" dir="5400000">
                    <a:srgbClr val="000000">
                      <a:alpha val="65000"/>
                    </a:srgbClr>
                  </a:innerShdw>
                </a:effectLst>
              </a:rPr>
              <a:t>Implementation of Semaphores</a:t>
            </a:r>
            <a:endParaRPr lang="en-US" sz="4800"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133600"/>
            <a:ext cx="8153400" cy="4267200"/>
          </a:xfrm>
        </p:spPr>
        <p:txBody>
          <a:bodyPr>
            <a:normAutofit lnSpcReduction="10000"/>
          </a:bodyPr>
          <a:lstStyle/>
          <a:p>
            <a:r>
              <a:rPr lang="en-US" sz="3100" dirty="0" smtClean="0"/>
              <a:t>Imperative that the </a:t>
            </a:r>
            <a:r>
              <a:rPr lang="en-US" sz="3100" dirty="0" err="1" smtClean="0">
                <a:latin typeface="Courier New"/>
              </a:rPr>
              <a:t>semWait</a:t>
            </a:r>
            <a:r>
              <a:rPr lang="en-US" sz="3100" dirty="0" smtClean="0"/>
              <a:t> and </a:t>
            </a:r>
            <a:r>
              <a:rPr lang="en-US" sz="3100" dirty="0" err="1" smtClean="0">
                <a:latin typeface="Courier New"/>
              </a:rPr>
              <a:t>semSignal</a:t>
            </a:r>
            <a:r>
              <a:rPr lang="en-US" sz="3100" dirty="0" smtClean="0"/>
              <a:t> operations be implemented as atomic primitives</a:t>
            </a:r>
          </a:p>
          <a:p>
            <a:r>
              <a:rPr lang="en-US" sz="3100" dirty="0" smtClean="0"/>
              <a:t>Can be implemented in hardware or firmware</a:t>
            </a:r>
          </a:p>
          <a:p>
            <a:r>
              <a:rPr lang="en-US" sz="3100" dirty="0" smtClean="0"/>
              <a:t>Software schemes such as Dekker’s or Peterson’s algorithms can be used</a:t>
            </a:r>
          </a:p>
          <a:p>
            <a:r>
              <a:rPr lang="en-US" sz="3100" dirty="0" smtClean="0"/>
              <a:t>Use one of the hardware-</a:t>
            </a:r>
            <a:r>
              <a:rPr lang="en-US" sz="3100" dirty="0" smtClean="0"/>
              <a:t>supported</a:t>
            </a:r>
            <a:r>
              <a:rPr lang="en-US" sz="3100" dirty="0" smtClean="0"/>
              <a:t>     </a:t>
            </a:r>
            <a:r>
              <a:rPr lang="en-US" sz="3100" dirty="0" smtClean="0"/>
              <a:t>schemes </a:t>
            </a:r>
            <a:r>
              <a:rPr lang="en-US" sz="3100" dirty="0" smtClean="0"/>
              <a:t>for mutual exclusion</a:t>
            </a:r>
            <a:endParaRPr lang="en-US" sz="3100" dirty="0"/>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Monitors</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
          </p:nvPr>
        </p:nvSpPr>
        <p:spPr>
          <a:xfrm>
            <a:off x="381000" y="2057400"/>
            <a:ext cx="8382000" cy="4800600"/>
          </a:xfrm>
        </p:spPr>
        <p:txBody>
          <a:bodyPr>
            <a:normAutofit lnSpcReduction="10000"/>
          </a:bodyPr>
          <a:lstStyle/>
          <a:p>
            <a:pPr>
              <a:spcBef>
                <a:spcPts val="600"/>
              </a:spcBef>
            </a:pPr>
            <a:r>
              <a:rPr lang="en-US" sz="2800" dirty="0" smtClean="0"/>
              <a:t>Programming language construct that provides equivalent functionality to that of semaphores and is easier to control</a:t>
            </a:r>
          </a:p>
          <a:p>
            <a:pPr>
              <a:spcBef>
                <a:spcPts val="600"/>
              </a:spcBef>
            </a:pPr>
            <a:r>
              <a:rPr lang="en-US" sz="2800" dirty="0" smtClean="0"/>
              <a:t>Implemented in a number of programming </a:t>
            </a:r>
            <a:r>
              <a:rPr lang="en-US" sz="2800" dirty="0" smtClean="0"/>
              <a:t>languages</a:t>
            </a:r>
            <a:endParaRPr lang="en-US" dirty="0" smtClean="0"/>
          </a:p>
          <a:p>
            <a:pPr lvl="2"/>
            <a:r>
              <a:rPr lang="en-US" sz="2400" dirty="0" smtClean="0"/>
              <a:t>including </a:t>
            </a:r>
            <a:r>
              <a:rPr lang="en-US" sz="2400" dirty="0" smtClean="0"/>
              <a:t>Concurrent Pascal, Pascal-Plus, Modula-2, Modula-3, and Java</a:t>
            </a:r>
          </a:p>
          <a:p>
            <a:pPr marL="342900" lvl="2" indent="-342900"/>
            <a:r>
              <a:rPr lang="en-US" sz="2800" dirty="0" smtClean="0"/>
              <a:t>Has also been implemented as a program library</a:t>
            </a:r>
          </a:p>
          <a:p>
            <a:pPr marL="342900" lvl="2" indent="-342900"/>
            <a:r>
              <a:rPr lang="en-US" sz="2800" dirty="0" smtClean="0"/>
              <a:t>Software module consisting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p:cTn id="11"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2" dur="1000" fill="hold"/>
                                        <p:tgtEl>
                                          <p:spTgt spid="5">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p:cTn id="15"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2" end="2"/>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p:cTn id="19"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3" end="3"/>
                                            </p:tx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p:cTn id="23"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smtClean="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nvPr>
        </p:nvGraphicFramePr>
        <p:xfrm>
          <a:off x="457200" y="1905000"/>
          <a:ext cx="8229600" cy="4953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lgn="ct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Arises</a:t>
            </a: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in </a:t>
            </a: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Three Different Contexts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smtClean="0"/>
              <a:t>             </a:t>
            </a:r>
          </a:p>
          <a:p>
            <a:endParaRPr lang="en-US" dirty="0" smtClean="0"/>
          </a:p>
        </p:txBody>
      </p:sp>
      <p:graphicFrame>
        <p:nvGraphicFramePr>
          <p:cNvPr id="5" name="Diagram 4"/>
          <p:cNvGraphicFramePr/>
          <p:nvPr/>
        </p:nvGraphicFramePr>
        <p:xfrm>
          <a:off x="457200" y="1905000"/>
          <a:ext cx="8077200" cy="4495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Synchronization</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191000"/>
          </a:xfrm>
        </p:spPr>
        <p:txBody>
          <a:bodyPr>
            <a:normAutofit/>
          </a:bodyPr>
          <a:lstStyle/>
          <a:p>
            <a:r>
              <a:rPr lang="en-NZ" sz="2800" dirty="0" smtClean="0"/>
              <a:t>A</a:t>
            </a:r>
            <a:r>
              <a:rPr lang="en-NZ" sz="2800" dirty="0" smtClean="0"/>
              <a:t>chieved </a:t>
            </a:r>
            <a:r>
              <a:rPr lang="en-NZ" sz="2800" dirty="0" smtClean="0"/>
              <a:t>by the use of </a:t>
            </a:r>
            <a:r>
              <a:rPr lang="en-NZ" sz="2800" b="1" dirty="0" smtClean="0"/>
              <a:t>condition variables </a:t>
            </a:r>
            <a:r>
              <a:rPr lang="en-NZ" sz="2800" dirty="0" smtClean="0"/>
              <a:t>that are contained within the monitor and accessible only within the </a:t>
            </a:r>
            <a:r>
              <a:rPr lang="en-NZ" sz="2800" dirty="0" smtClean="0"/>
              <a:t>monitor</a:t>
            </a:r>
          </a:p>
          <a:p>
            <a:pPr lvl="2"/>
            <a:r>
              <a:rPr lang="en-NZ" sz="2600" dirty="0" smtClean="0"/>
              <a:t>C</a:t>
            </a:r>
            <a:r>
              <a:rPr lang="en-NZ" sz="2600" dirty="0" smtClean="0"/>
              <a:t>ondition </a:t>
            </a:r>
            <a:r>
              <a:rPr lang="en-NZ" sz="2600" dirty="0" smtClean="0"/>
              <a:t>variables are operated on by two functions:</a:t>
            </a:r>
          </a:p>
          <a:p>
            <a:pPr marL="1662113" lvl="4" indent="-284163"/>
            <a:r>
              <a:rPr lang="en-NZ" sz="2200" dirty="0" smtClean="0"/>
              <a:t>cwait(c): suspend execution of the calling process on condition c</a:t>
            </a:r>
          </a:p>
          <a:p>
            <a:pPr marL="1662113" lvl="4" indent="-284163"/>
            <a:r>
              <a:rPr lang="en-NZ" sz="2200" dirty="0" smtClean="0"/>
              <a:t>csignal(c</a:t>
            </a:r>
            <a:r>
              <a:rPr lang="en-NZ" sz="2200" dirty="0" smtClean="0"/>
              <a:t>): </a:t>
            </a:r>
            <a:r>
              <a:rPr lang="en-NZ" sz="2200" dirty="0" smtClean="0"/>
              <a:t>resume execution of some process blocked after a cwait on the same condition</a:t>
            </a:r>
          </a:p>
          <a:p>
            <a:endParaRPr lang="en-NZ" dirty="0"/>
          </a:p>
        </p:txBody>
      </p:sp>
      <p:pic>
        <p:nvPicPr>
          <p:cNvPr id="5" name="Picture 4"/>
          <p:cNvPicPr>
            <a:picLocks noChangeAspect="1"/>
          </p:cNvPicPr>
          <p:nvPr/>
        </p:nvPicPr>
        <p:blipFill>
          <a:blip r:embed="rId3"/>
          <a:stretch>
            <a:fillRect/>
          </a:stretch>
        </p:blipFill>
        <p:spPr>
          <a:xfrm>
            <a:off x="381000" y="4724400"/>
            <a:ext cx="1665514" cy="1752600"/>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8610600" cy="1143000"/>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Structure of a Monitor</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5_15.gif"/>
          <p:cNvPicPr>
            <a:picLocks noGrp="1" noChangeAspect="1"/>
          </p:cNvPicPr>
          <p:nvPr>
            <p:ph idx="4294967295"/>
          </p:nvPr>
        </p:nvPicPr>
        <p:blipFill>
          <a:blip r:embed="rId3"/>
          <a:stretch>
            <a:fillRect/>
          </a:stretch>
        </p:blipFill>
        <p:spPr>
          <a:xfrm>
            <a:off x="838200" y="1447800"/>
            <a:ext cx="4343400" cy="5035686"/>
          </a:xfrm>
        </p:spPr>
      </p:pic>
      <p:sp>
        <p:nvSpPr>
          <p:cNvPr id="5" name="TextBox 4"/>
          <p:cNvSpPr txBox="1"/>
          <p:nvPr/>
        </p:nvSpPr>
        <p:spPr>
          <a:xfrm>
            <a:off x="1295400" y="6553200"/>
            <a:ext cx="3505200" cy="304800"/>
          </a:xfrm>
          <a:prstGeom prst="rect">
            <a:avLst/>
          </a:prstGeom>
          <a:noFill/>
        </p:spPr>
        <p:txBody>
          <a:bodyPr wrap="square" rtlCol="0">
            <a:spAutoFit/>
          </a:bodyPr>
          <a:lstStyle/>
          <a:p>
            <a:r>
              <a:rPr lang="en-US" sz="1400" dirty="0" smtClean="0"/>
              <a:t>Figure 5.15   Structure of a Monitor</a:t>
            </a:r>
            <a:endParaRPr lang="en-US" sz="1400" dirty="0"/>
          </a:p>
        </p:txBody>
      </p:sp>
      <p:pic>
        <p:nvPicPr>
          <p:cNvPr id="6" name="Picture 5"/>
          <p:cNvPicPr>
            <a:picLocks noChangeAspect="1"/>
          </p:cNvPicPr>
          <p:nvPr/>
        </p:nvPicPr>
        <p:blipFill>
          <a:blip r:embed="rId4"/>
          <a:stretch>
            <a:fillRect/>
          </a:stretch>
        </p:blipFill>
        <p:spPr>
          <a:xfrm>
            <a:off x="7537536" y="5334000"/>
            <a:ext cx="1149263" cy="1181637"/>
          </a:xfrm>
          <a:prstGeom prst="rect">
            <a:avLst/>
          </a:prstGeom>
        </p:spPr>
      </p:pic>
      <p:pic>
        <p:nvPicPr>
          <p:cNvPr id="20" name="Picture 19"/>
          <p:cNvPicPr>
            <a:picLocks noChangeAspect="1"/>
          </p:cNvPicPr>
          <p:nvPr/>
        </p:nvPicPr>
        <p:blipFill>
          <a:blip r:embed="rId5"/>
          <a:stretch>
            <a:fillRect/>
          </a:stretch>
        </p:blipFill>
        <p:spPr>
          <a:xfrm>
            <a:off x="5867400" y="2743200"/>
            <a:ext cx="2506487" cy="2653388"/>
          </a:xfrm>
          <a:prstGeom prst="rect">
            <a:avLst/>
          </a:prstGeom>
        </p:spPr>
      </p:pic>
    </p:spTree>
  </p:cSld>
  <p:clrMapOvr>
    <a:masterClrMapping/>
  </p:clrMapOvr>
  <p:transition spd="med">
    <p:check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7800" y="685800"/>
            <a:ext cx="8839200" cy="1323975"/>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Problem Solution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Using a Monitor</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5_16a.gif"/>
          <p:cNvPicPr>
            <a:picLocks noGrp="1" noChangeAspect="1"/>
          </p:cNvPicPr>
          <p:nvPr>
            <p:ph idx="4294967295"/>
          </p:nvPr>
        </p:nvPicPr>
        <p:blipFill>
          <a:blip r:embed="rId3"/>
          <a:stretch>
            <a:fillRect/>
          </a:stretch>
        </p:blipFill>
        <p:spPr>
          <a:xfrm>
            <a:off x="457200" y="2209800"/>
            <a:ext cx="4267200" cy="4059238"/>
          </a:xfrm>
        </p:spPr>
      </p:pic>
      <p:sp>
        <p:nvSpPr>
          <p:cNvPr id="5" name="TextBox 4"/>
          <p:cNvSpPr txBox="1"/>
          <p:nvPr/>
        </p:nvSpPr>
        <p:spPr>
          <a:xfrm>
            <a:off x="914400" y="6550223"/>
            <a:ext cx="8229600" cy="307777"/>
          </a:xfrm>
          <a:prstGeom prst="rect">
            <a:avLst/>
          </a:prstGeom>
          <a:noFill/>
        </p:spPr>
        <p:txBody>
          <a:bodyPr wrap="square" rtlCol="0">
            <a:spAutoFit/>
          </a:bodyPr>
          <a:lstStyle/>
          <a:p>
            <a:r>
              <a:rPr lang="en-US" sz="1400" dirty="0" smtClean="0"/>
              <a:t>Figure 5.16  A Solution to the Bounded-Buffer Producer/Consumer Problem Using a Monitor</a:t>
            </a:r>
            <a:endParaRPr lang="en-US" sz="1400" dirty="0"/>
          </a:p>
        </p:txBody>
      </p:sp>
      <p:pic>
        <p:nvPicPr>
          <p:cNvPr id="6" name="Content Placeholder 3" descr="Fig05_16b.gif"/>
          <p:cNvPicPr>
            <a:picLocks noGrp="1" noChangeAspect="1"/>
          </p:cNvPicPr>
          <p:nvPr/>
        </p:nvPicPr>
        <p:blipFill>
          <a:blip r:embed="rId4"/>
          <a:stretch>
            <a:fillRect/>
          </a:stretch>
        </p:blipFill>
        <p:spPr bwMode="auto">
          <a:xfrm>
            <a:off x="4800600" y="2209800"/>
            <a:ext cx="3810000" cy="4078716"/>
          </a:xfrm>
          <a:prstGeom prst="rect">
            <a:avLst/>
          </a:prstGeom>
          <a:noFill/>
          <a:ln w="9525">
            <a:noFill/>
            <a:miter lim="800000"/>
            <a:headEnd/>
            <a:tailEnd/>
          </a:ln>
        </p:spPr>
      </p:pic>
      <p:pic>
        <p:nvPicPr>
          <p:cNvPr id="8" name="Picture 7"/>
          <p:cNvPicPr>
            <a:picLocks noChangeAspect="1"/>
          </p:cNvPicPr>
          <p:nvPr/>
        </p:nvPicPr>
        <p:blipFill>
          <a:blip r:embed="rId5"/>
          <a:stretch>
            <a:fillRect/>
          </a:stretch>
        </p:blipFill>
        <p:spPr>
          <a:xfrm>
            <a:off x="533400" y="1219200"/>
            <a:ext cx="762000" cy="1008185"/>
          </a:xfrm>
          <a:prstGeom prst="rect">
            <a:avLst/>
          </a:prstGeom>
        </p:spPr>
      </p:pic>
    </p:spTree>
  </p:cSld>
  <p:clrMapOvr>
    <a:masterClrMapping/>
  </p:clrMapOvr>
  <p:transition spd="med">
    <p:check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1981200"/>
            <a:ext cx="8229600" cy="5181600"/>
          </a:xfrm>
        </p:spPr>
        <p:txBody>
          <a:bodyPr/>
          <a:lstStyle/>
          <a:p>
            <a:r>
              <a:rPr lang="en-NZ" sz="2800" dirty="0" smtClean="0"/>
              <a:t>When processes interact with one another two fundamental requirements must be satisfied: </a:t>
            </a:r>
          </a:p>
          <a:p>
            <a:endParaRPr lang="en-NZ" sz="2900" dirty="0" smtClean="0"/>
          </a:p>
          <a:p>
            <a:endParaRPr lang="en-NZ" sz="2900" dirty="0" smtClean="0"/>
          </a:p>
          <a:p>
            <a:endParaRPr lang="en-NZ" sz="2900" dirty="0" smtClean="0"/>
          </a:p>
          <a:p>
            <a:pPr>
              <a:spcBef>
                <a:spcPts val="1000"/>
              </a:spcBef>
            </a:pPr>
            <a:r>
              <a:rPr lang="en-NZ" sz="2800" dirty="0" smtClean="0"/>
              <a:t>Message Passing is one approach to providing both of these </a:t>
            </a:r>
            <a:r>
              <a:rPr lang="en-NZ" sz="2800" dirty="0" smtClean="0"/>
              <a:t>functions</a:t>
            </a:r>
          </a:p>
          <a:p>
            <a:pPr lvl="2">
              <a:spcBef>
                <a:spcPts val="1000"/>
              </a:spcBef>
            </a:pPr>
            <a:r>
              <a:rPr lang="en-NZ" dirty="0" smtClean="0"/>
              <a:t>works </a:t>
            </a:r>
            <a:r>
              <a:rPr lang="en-NZ" dirty="0" smtClean="0"/>
              <a:t>with distributed systems </a:t>
            </a:r>
            <a:r>
              <a:rPr lang="en-NZ" i="1" dirty="0" smtClean="0"/>
              <a:t>and</a:t>
            </a:r>
            <a:r>
              <a:rPr lang="en-NZ" dirty="0" smtClean="0"/>
              <a:t> shared memory multiprocessor and uniprocessor systems</a:t>
            </a:r>
            <a:endParaRPr lang="en-NZ" dirty="0"/>
          </a:p>
        </p:txBody>
      </p:sp>
      <p:graphicFrame>
        <p:nvGraphicFramePr>
          <p:cNvPr id="4" name="Diagram 3"/>
          <p:cNvGraphicFramePr/>
          <p:nvPr/>
        </p:nvGraphicFramePr>
        <p:xfrm>
          <a:off x="1295400" y="3048000"/>
          <a:ext cx="6477000" cy="1981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l"/>
            <a:r>
              <a:rPr lang="en-US" b="1" dirty="0" smtClean="0">
                <a:solidFill>
                  <a:schemeClr val="accent6"/>
                </a:solidFill>
              </a:rPr>
              <a:t>Message Passing</a:t>
            </a:r>
            <a:endParaRPr lang="en-US" b="1" dirty="0">
              <a:solidFill>
                <a:schemeClr val="accent6"/>
              </a:solidFill>
            </a:endParaRPr>
          </a:p>
        </p:txBody>
      </p:sp>
      <p:sp>
        <p:nvSpPr>
          <p:cNvPr id="3" name="Content Placeholder 2"/>
          <p:cNvSpPr>
            <a:spLocks noGrp="1"/>
          </p:cNvSpPr>
          <p:nvPr>
            <p:ph idx="4294967295"/>
          </p:nvPr>
        </p:nvSpPr>
        <p:spPr>
          <a:xfrm>
            <a:off x="304800" y="2057400"/>
            <a:ext cx="8534400" cy="5867400"/>
          </a:xfrm>
        </p:spPr>
        <p:txBody>
          <a:bodyPr/>
          <a:lstStyle/>
          <a:p>
            <a:r>
              <a:rPr lang="en-NZ" sz="2800" dirty="0" smtClean="0"/>
              <a:t>The actual function is normally provided in the form of a pair of primitives:</a:t>
            </a:r>
            <a:endParaRPr lang="en-US" sz="2800" dirty="0" smtClean="0"/>
          </a:p>
          <a:p>
            <a:pPr lvl="4">
              <a:buNone/>
            </a:pPr>
            <a:r>
              <a:rPr lang="en-US" sz="2800" dirty="0" smtClean="0"/>
              <a:t>send (destination, message)</a:t>
            </a:r>
          </a:p>
          <a:p>
            <a:pPr lvl="4">
              <a:buNone/>
            </a:pPr>
            <a:r>
              <a:rPr lang="en-US" sz="2800" dirty="0" smtClean="0"/>
              <a:t>receive (source, message)</a:t>
            </a:r>
          </a:p>
          <a:p>
            <a:pPr marL="374904" lvl="4">
              <a:spcBef>
                <a:spcPts val="1200"/>
              </a:spcBef>
            </a:pPr>
            <a:r>
              <a:rPr lang="en-US" sz="2800" dirty="0" smtClean="0"/>
              <a:t>A process sends information in the form of a </a:t>
            </a:r>
            <a:r>
              <a:rPr lang="en-US" sz="2800" i="1" dirty="0" smtClean="0"/>
              <a:t>message</a:t>
            </a:r>
            <a:r>
              <a:rPr lang="en-US" sz="2800" dirty="0" smtClean="0"/>
              <a:t> to another process designated by a </a:t>
            </a:r>
            <a:r>
              <a:rPr lang="en-US" sz="2800" i="1" dirty="0" smtClean="0"/>
              <a:t>destination</a:t>
            </a:r>
          </a:p>
          <a:p>
            <a:pPr marL="374904" lvl="4">
              <a:spcBef>
                <a:spcPts val="1200"/>
              </a:spcBef>
            </a:pPr>
            <a:r>
              <a:rPr lang="en-US" sz="2800" dirty="0" smtClean="0"/>
              <a:t>A process receives information by executing the </a:t>
            </a:r>
            <a:r>
              <a:rPr lang="en-US" sz="2800" dirty="0" smtClean="0">
                <a:latin typeface="Courier New"/>
              </a:rPr>
              <a:t>receive</a:t>
            </a:r>
            <a:r>
              <a:rPr lang="en-US" sz="2800" dirty="0" smtClean="0"/>
              <a:t> primitive, indicating the </a:t>
            </a:r>
            <a:r>
              <a:rPr lang="en-US" sz="2800" i="1" dirty="0" smtClean="0"/>
              <a:t>source</a:t>
            </a:r>
            <a:r>
              <a:rPr lang="en-US" sz="2800" dirty="0" smtClean="0"/>
              <a:t> and the </a:t>
            </a:r>
            <a:r>
              <a:rPr lang="en-US" sz="2800" i="1" dirty="0" smtClean="0"/>
              <a:t>message</a:t>
            </a:r>
            <a:r>
              <a:rPr lang="en-US" sz="2800" dirty="0" smtClean="0"/>
              <a:t> </a:t>
            </a:r>
          </a:p>
          <a:p>
            <a:endParaRPr lang="en-US" dirty="0"/>
          </a:p>
        </p:txBody>
      </p:sp>
      <p:pic>
        <p:nvPicPr>
          <p:cNvPr id="6" name="Picture 5"/>
          <p:cNvPicPr>
            <a:picLocks noChangeAspect="1"/>
          </p:cNvPicPr>
          <p:nvPr/>
        </p:nvPicPr>
        <p:blipFill>
          <a:blip r:embed="rId3"/>
          <a:stretch>
            <a:fillRect/>
          </a:stretch>
        </p:blipFill>
        <p:spPr>
          <a:xfrm>
            <a:off x="6324600" y="457200"/>
            <a:ext cx="1752600" cy="1752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500"/>
                                  </p:stCondLst>
                                  <p:childTnLst>
                                    <p:set>
                                      <p:cBhvr>
                                        <p:cTn id="6" dur="1" fill="hold">
                                          <p:stCondLst>
                                            <p:cond delay="0"/>
                                          </p:stCondLst>
                                        </p:cTn>
                                        <p:tgtEl>
                                          <p:spTgt spid="3">
                                            <p:txEl>
                                              <p:pRg st="1" end="1"/>
                                            </p:txEl>
                                          </p:spTgt>
                                        </p:tgtEl>
                                        <p:attrNameLst>
                                          <p:attrName>style.visibility</p:attrName>
                                        </p:attrNameLst>
                                      </p:cBhvr>
                                      <p:to>
                                        <p:strVal val="visible"/>
                                      </p:to>
                                    </p:set>
                                    <p:anim from="(-#ppt_w/2)" to="(#ppt_x)" calcmode="lin" valueType="num">
                                      <p:cBhvr>
                                        <p:cTn id="7" dur="600" fill="hold">
                                          <p:stCondLst>
                                            <p:cond delay="0"/>
                                          </p:stCondLst>
                                        </p:cTn>
                                        <p:tgtEl>
                                          <p:spTgt spid="3">
                                            <p:txEl>
                                              <p:pRg st="1" end="1"/>
                                            </p:txEl>
                                          </p:spTgt>
                                        </p:tgtEl>
                                        <p:attrNameLst>
                                          <p:attrName>ppt_x</p:attrName>
                                        </p:attrNameLst>
                                      </p:cBhvr>
                                    </p:anim>
                                    <p:anim from="0" to="-1.0" calcmode="lin" valueType="num">
                                      <p:cBhvr>
                                        <p:cTn id="8" dur="200" decel="50000" autoRev="1" fill="hold">
                                          <p:stCondLst>
                                            <p:cond delay="600"/>
                                          </p:stCondLst>
                                        </p:cTn>
                                        <p:tgtEl>
                                          <p:spTgt spid="3">
                                            <p:txEl>
                                              <p:pRg st="1" end="1"/>
                                            </p:txEl>
                                          </p:spTgt>
                                        </p:tgtEl>
                                        <p:attrNameLst>
                                          <p:attrName>xshear</p:attrName>
                                        </p:attrNameLst>
                                      </p:cBhvr>
                                    </p:anim>
                                    <p:animScale>
                                      <p:cBhvr>
                                        <p:cTn id="9" dur="200" decel="100000" autoRev="1" fill="hold">
                                          <p:stCondLst>
                                            <p:cond delay="600"/>
                                          </p:stCondLst>
                                        </p:cTn>
                                        <p:tgtEl>
                                          <p:spTgt spid="3">
                                            <p:txEl>
                                              <p:pRg st="1" end="1"/>
                                            </p:txEl>
                                          </p:spTgt>
                                        </p:tgtEl>
                                      </p:cBhvr>
                                      <p:from x="100000" y="100000"/>
                                      <p:to x="80000" y="100000"/>
                                    </p:animScale>
                                    <p:anim by="(#ppt_h/3+#ppt_w*0.1)" calcmode="lin" valueType="num">
                                      <p:cBhvr additive="sum">
                                        <p:cTn id="10" dur="200" decel="100000" autoRev="1" fill="hold">
                                          <p:stCondLst>
                                            <p:cond delay="600"/>
                                          </p:stCondLst>
                                        </p:cTn>
                                        <p:tgtEl>
                                          <p:spTgt spid="3">
                                            <p:txEl>
                                              <p:pRg st="1" end="1"/>
                                            </p:txEl>
                                          </p:spTgt>
                                        </p:tgtEl>
                                        <p:attrNameLst>
                                          <p:attrName>ppt_x</p:attrName>
                                        </p:attrNameLst>
                                      </p:cBhvr>
                                    </p:anim>
                                  </p:childTnLst>
                                </p:cTn>
                              </p:par>
                            </p:childTnLst>
                          </p:cTn>
                        </p:par>
                        <p:par>
                          <p:cTn id="11" fill="hold">
                            <p:stCondLst>
                              <p:cond delay="1500"/>
                            </p:stCondLst>
                            <p:childTnLst>
                              <p:par>
                                <p:cTn id="12" presetID="34" presetClass="entr" presetSubtype="0" fill="hold" grpId="0" nodeType="afterEffect">
                                  <p:stCondLst>
                                    <p:cond delay="500"/>
                                  </p:stCondLst>
                                  <p:childTnLst>
                                    <p:set>
                                      <p:cBhvr>
                                        <p:cTn id="13" dur="1" fill="hold">
                                          <p:stCondLst>
                                            <p:cond delay="0"/>
                                          </p:stCondLst>
                                        </p:cTn>
                                        <p:tgtEl>
                                          <p:spTgt spid="3">
                                            <p:txEl>
                                              <p:pRg st="2" end="2"/>
                                            </p:txEl>
                                          </p:spTgt>
                                        </p:tgtEl>
                                        <p:attrNameLst>
                                          <p:attrName>style.visibility</p:attrName>
                                        </p:attrNameLst>
                                      </p:cBhvr>
                                      <p:to>
                                        <p:strVal val="visible"/>
                                      </p:to>
                                    </p:set>
                                    <p:anim from="(-#ppt_w/2)" to="(#ppt_x)" calcmode="lin" valueType="num">
                                      <p:cBhvr>
                                        <p:cTn id="14" dur="600" fill="hold">
                                          <p:stCondLst>
                                            <p:cond delay="0"/>
                                          </p:stCondLst>
                                        </p:cTn>
                                        <p:tgtEl>
                                          <p:spTgt spid="3">
                                            <p:txEl>
                                              <p:pRg st="2" end="2"/>
                                            </p:txEl>
                                          </p:spTgt>
                                        </p:tgtEl>
                                        <p:attrNameLst>
                                          <p:attrName>ppt_x</p:attrName>
                                        </p:attrNameLst>
                                      </p:cBhvr>
                                    </p:anim>
                                    <p:anim from="0" to="-1.0" calcmode="lin" valueType="num">
                                      <p:cBhvr>
                                        <p:cTn id="15" dur="200" decel="50000" autoRev="1" fill="hold">
                                          <p:stCondLst>
                                            <p:cond delay="600"/>
                                          </p:stCondLst>
                                        </p:cTn>
                                        <p:tgtEl>
                                          <p:spTgt spid="3">
                                            <p:txEl>
                                              <p:pRg st="2" end="2"/>
                                            </p:txEl>
                                          </p:spTgt>
                                        </p:tgtEl>
                                        <p:attrNameLst>
                                          <p:attrName>xshear</p:attrName>
                                        </p:attrNameLst>
                                      </p:cBhvr>
                                    </p:anim>
                                    <p:animScale>
                                      <p:cBhvr>
                                        <p:cTn id="16" dur="200" decel="100000" autoRev="1" fill="hold">
                                          <p:stCondLst>
                                            <p:cond delay="600"/>
                                          </p:stCondLst>
                                        </p:cTn>
                                        <p:tgtEl>
                                          <p:spTgt spid="3">
                                            <p:txEl>
                                              <p:pRg st="2" end="2"/>
                                            </p:txEl>
                                          </p:spTgt>
                                        </p:tgtEl>
                                      </p:cBhvr>
                                      <p:from x="100000" y="100000"/>
                                      <p:to x="80000" y="100000"/>
                                    </p:animScale>
                                    <p:anim by="(#ppt_h/3+#ppt_w*0.1)" calcmode="lin" valueType="num">
                                      <p:cBhvr additive="sum">
                                        <p:cTn id="17" dur="200" decel="100000" autoRev="1" fill="hold">
                                          <p:stCondLst>
                                            <p:cond delay="600"/>
                                          </p:stCondLst>
                                        </p:cTn>
                                        <p:tgtEl>
                                          <p:spTgt spid="3">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0"/>
            <a:ext cx="7824788" cy="1323975"/>
          </a:xfrm>
        </p:spPr>
        <p:txBody>
          <a:bodyPr/>
          <a:lstStyle/>
          <a:p>
            <a:pPr algn="ctr"/>
            <a:r>
              <a:rPr lang="en-US" b="1" dirty="0" smtClean="0">
                <a:solidFill>
                  <a:schemeClr val="accent6"/>
                </a:solidFill>
              </a:rPr>
              <a:t>Message Passing</a:t>
            </a:r>
            <a:endParaRPr lang="en-US" b="1" dirty="0">
              <a:solidFill>
                <a:schemeClr val="accent6"/>
              </a:solidFill>
            </a:endParaRPr>
          </a:p>
        </p:txBody>
      </p:sp>
      <p:graphicFrame>
        <p:nvGraphicFramePr>
          <p:cNvPr id="190466" name="Object 2"/>
          <p:cNvGraphicFramePr>
            <a:graphicFrameLocks noChangeAspect="1"/>
          </p:cNvGraphicFramePr>
          <p:nvPr/>
        </p:nvGraphicFramePr>
        <p:xfrm>
          <a:off x="762000" y="1524000"/>
          <a:ext cx="7685121" cy="4533900"/>
        </p:xfrm>
        <a:graphic>
          <a:graphicData uri="http://schemas.openxmlformats.org/presentationml/2006/ole">
            <p:oleObj spid="_x0000_s190466" name="Document" r:id="rId4" imgW="6070600" imgH="3581400" progId="Word.Document.12">
              <p:embed/>
            </p:oleObj>
          </a:graphicData>
        </a:graphic>
      </p:graphicFrame>
      <p:sp>
        <p:nvSpPr>
          <p:cNvPr id="6" name="Rectangle 5"/>
          <p:cNvSpPr/>
          <p:nvPr/>
        </p:nvSpPr>
        <p:spPr>
          <a:xfrm>
            <a:off x="762000" y="6172200"/>
            <a:ext cx="7772400" cy="276999"/>
          </a:xfrm>
          <a:prstGeom prst="rect">
            <a:avLst/>
          </a:prstGeom>
        </p:spPr>
        <p:txBody>
          <a:bodyPr wrap="square">
            <a:spAutoFit/>
          </a:bodyPr>
          <a:lstStyle/>
          <a:p>
            <a:r>
              <a:rPr lang="en-US" sz="1200" dirty="0" smtClean="0"/>
              <a:t>Table 5.5  Design Characteristics of Message Systems for </a:t>
            </a:r>
            <a:r>
              <a:rPr lang="en-US" sz="1200" dirty="0" err="1" smtClean="0"/>
              <a:t>Interprocess</a:t>
            </a:r>
            <a:r>
              <a:rPr lang="en-US" sz="1200" dirty="0" smtClean="0"/>
              <a:t>  Communication and Synchronization </a:t>
            </a:r>
            <a:endParaRPr lang="en-US" sz="1200" dirty="0"/>
          </a:p>
        </p:txBody>
      </p:sp>
      <p:sp>
        <p:nvSpPr>
          <p:cNvPr id="5" name="TextBox 4"/>
          <p:cNvSpPr txBox="1"/>
          <p:nvPr/>
        </p:nvSpPr>
        <p:spPr>
          <a:xfrm>
            <a:off x="609600" y="1524000"/>
            <a:ext cx="152400" cy="4572000"/>
          </a:xfrm>
          <a:prstGeom prst="rect">
            <a:avLst/>
          </a:prstGeom>
          <a:solidFill>
            <a:schemeClr val="bg1"/>
          </a:solid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824788" cy="990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304800" y="1600200"/>
          <a:ext cx="8458200" cy="4953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229600" cy="5562600"/>
          </a:xfrm>
        </p:spPr>
        <p:txBody>
          <a:bodyPr/>
          <a:lstStyle/>
          <a:p>
            <a:r>
              <a:rPr lang="en-US" sz="3200" dirty="0" smtClean="0"/>
              <a:t>Both sender and receiver are blocked until the message is delivered</a:t>
            </a:r>
          </a:p>
          <a:p>
            <a:r>
              <a:rPr lang="en-US" sz="3200" dirty="0" smtClean="0"/>
              <a:t>Sometimes referred to as a </a:t>
            </a:r>
            <a:r>
              <a:rPr lang="en-US" sz="3200" i="1" dirty="0" smtClean="0"/>
              <a:t>rendezvous</a:t>
            </a:r>
          </a:p>
          <a:p>
            <a:r>
              <a:rPr lang="en-NZ" sz="3200" dirty="0" smtClean="0"/>
              <a:t>Allows for tight synchronization between processes</a:t>
            </a:r>
            <a:endParaRPr lang="en-US" sz="3200" dirty="0" smtClean="0"/>
          </a:p>
          <a:p>
            <a:endParaRPr lang="en-NZ" dirty="0"/>
          </a:p>
        </p:txBody>
      </p:sp>
      <p:pic>
        <p:nvPicPr>
          <p:cNvPr id="4" name="Picture 3"/>
          <p:cNvPicPr>
            <a:picLocks noChangeAspect="1"/>
          </p:cNvPicPr>
          <p:nvPr/>
        </p:nvPicPr>
        <p:blipFill>
          <a:blip r:embed="rId3"/>
          <a:stretch>
            <a:fillRect/>
          </a:stretch>
        </p:blipFill>
        <p:spPr>
          <a:xfrm>
            <a:off x="4114800" y="4800600"/>
            <a:ext cx="1981200" cy="1521279"/>
          </a:xfrm>
          <a:prstGeom prst="rect">
            <a:avLst/>
          </a:prstGeo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smtClean="0">
                <a:ln w="1905"/>
                <a:solidFill>
                  <a:schemeClr val="accent6">
                    <a:lumMod val="50000"/>
                  </a:schemeClr>
                </a:solidFill>
                <a:effectLst>
                  <a:innerShdw blurRad="69850" dist="43180" dir="5400000">
                    <a:srgbClr val="000000">
                      <a:alpha val="65000"/>
                    </a:srgbClr>
                  </a:innerShdw>
                </a:effectLst>
              </a:rPr>
              <a:t>Nonblocking</a:t>
            </a:r>
            <a:r>
              <a:rPr lang="en-US" b="1" dirty="0" smtClean="0">
                <a:ln w="1905"/>
                <a:solidFill>
                  <a:schemeClr val="accent6">
                    <a:lumMod val="50000"/>
                  </a:schemeClr>
                </a:solidFill>
                <a:effectLst>
                  <a:innerShdw blurRad="69850" dist="43180" dir="5400000">
                    <a:srgbClr val="000000">
                      <a:alpha val="65000"/>
                    </a:srgbClr>
                  </a:innerShdw>
                </a:effectLst>
              </a:rPr>
              <a:t> Send</a:t>
            </a:r>
            <a:endParaRPr lang="en-US" b="1" dirty="0">
              <a:ln w="1905"/>
              <a:solidFill>
                <a:schemeClr val="accent6">
                  <a:lumMod val="5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057400"/>
          <a:ext cx="8077200" cy="4343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mc:AlternateContent>
          <mc:Choice xmlns:ma="http://schemas.microsoft.com/office/mac/drawingml/2008/main" Requires="ma">
            <p:blipFill>
              <a:blip r:embed="rId8"/>
              <a:stretch>
                <a:fillRect/>
              </a:stretch>
            </p:blipFill>
          </mc:Choice>
          <mc:Fallback>
            <p:blipFill>
              <a:blip r:embed="rId9"/>
              <a:stretch>
                <a:fillRect/>
              </a:stretch>
            </p:blipFill>
          </mc:Fallback>
        </mc:AlternateContent>
        <p:spPr>
          <a:xfrm>
            <a:off x="6858000" y="5334001"/>
            <a:ext cx="2037433" cy="1523999"/>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smtClean="0">
                <a:ln>
                  <a:solidFill>
                    <a:schemeClr val="tx1"/>
                  </a:solidFill>
                </a:ln>
                <a:solidFill>
                  <a:schemeClr val="accent1">
                    <a:lumMod val="50000"/>
                  </a:schemeClr>
                </a:solidFill>
              </a:rPr>
              <a:t>    Addressing</a:t>
            </a:r>
            <a:endParaRPr lang="en-US" sz="5400" b="1" dirty="0">
              <a:ln>
                <a:solidFill>
                  <a:schemeClr val="tx1"/>
                </a:solidFill>
              </a:ln>
              <a:solidFill>
                <a:schemeClr val="accent1">
                  <a:lumMod val="50000"/>
                </a:schemeClr>
              </a:solidFill>
            </a:endParaRPr>
          </a:p>
        </p:txBody>
      </p:sp>
      <p:sp>
        <p:nvSpPr>
          <p:cNvPr id="3" name="Content Placeholder 2"/>
          <p:cNvSpPr>
            <a:spLocks noGrp="1"/>
          </p:cNvSpPr>
          <p:nvPr>
            <p:ph idx="4294967295"/>
          </p:nvPr>
        </p:nvSpPr>
        <p:spPr>
          <a:xfrm>
            <a:off x="228600" y="2286000"/>
            <a:ext cx="8763000" cy="1828800"/>
          </a:xfrm>
        </p:spPr>
        <p:txBody>
          <a:bodyPr>
            <a:normAutofit/>
          </a:bodyPr>
          <a:lstStyle/>
          <a:p>
            <a:pPr lvl="1">
              <a:buClr>
                <a:schemeClr val="accent6">
                  <a:lumMod val="75000"/>
                </a:schemeClr>
              </a:buClr>
              <a:buSzPct val="85000"/>
              <a:buFont typeface="Wingdings" charset="2"/>
              <a:buChar char=""/>
            </a:pPr>
            <a:r>
              <a:rPr lang="en-US" sz="3400" dirty="0" smtClean="0"/>
              <a:t> Schemes </a:t>
            </a:r>
            <a:r>
              <a:rPr lang="en-US" sz="3400" dirty="0" smtClean="0"/>
              <a:t>for specifying processes in </a:t>
            </a:r>
            <a:r>
              <a:rPr lang="en-US" sz="3400" dirty="0" smtClean="0">
                <a:latin typeface="Courier New"/>
              </a:rPr>
              <a:t>send</a:t>
            </a:r>
            <a:r>
              <a:rPr lang="en-US" sz="3400" dirty="0" smtClean="0"/>
              <a:t>       and </a:t>
            </a:r>
            <a:r>
              <a:rPr lang="en-US" sz="3400" dirty="0" smtClean="0">
                <a:latin typeface="Courier New"/>
              </a:rPr>
              <a:t>receive</a:t>
            </a:r>
            <a:r>
              <a:rPr lang="en-US" sz="3400" dirty="0" smtClean="0"/>
              <a:t> primitives fall into two categories:</a:t>
            </a:r>
          </a:p>
        </p:txBody>
      </p:sp>
      <p:graphicFrame>
        <p:nvGraphicFramePr>
          <p:cNvPr id="6" name="Diagram 5"/>
          <p:cNvGraphicFramePr/>
          <p:nvPr/>
        </p:nvGraphicFramePr>
        <p:xfrm>
          <a:off x="457200" y="4267200"/>
          <a:ext cx="8077200" cy="1752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762000" y="533400"/>
            <a:ext cx="1600200" cy="1282700"/>
          </a:xfrm>
          <a:prstGeom prst="rect">
            <a:avLst/>
          </a:prstGeom>
        </p:spPr>
      </p:pic>
      <p:pic>
        <p:nvPicPr>
          <p:cNvPr id="11" name="Picture 10"/>
          <p:cNvPicPr>
            <a:picLocks noChangeAspect="1"/>
          </p:cNvPicPr>
          <p:nvPr/>
        </p:nvPicPr>
        <p:blipFill>
          <a:blip r:embed="rId9"/>
          <a:stretch>
            <a:fillRect/>
          </a:stretch>
        </p:blipFill>
        <p:spPr>
          <a:xfrm>
            <a:off x="8076591" y="5618163"/>
            <a:ext cx="1067409" cy="123983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1524000" cy="4191000"/>
          </a:xfrm>
        </p:spPr>
        <p:txBody>
          <a:bodyPr vert="wordArtVert" anchor="ctr" anchorCtr="1"/>
          <a:lstStyle/>
          <a:p>
            <a:r>
              <a:rPr lang="en-US" sz="4400" b="1" spc="500" dirty="0" smtClean="0">
                <a:solidFill>
                  <a:schemeClr val="accent6">
                    <a:lumMod val="50000"/>
                  </a:schemeClr>
                </a:solidFill>
              </a:rPr>
              <a:t>Key           </a:t>
            </a:r>
            <a:br>
              <a:rPr lang="en-US" sz="4400" b="1" spc="500" dirty="0" smtClean="0">
                <a:solidFill>
                  <a:schemeClr val="accent6">
                    <a:lumMod val="50000"/>
                  </a:schemeClr>
                </a:solidFill>
              </a:rPr>
            </a:br>
            <a:r>
              <a:rPr lang="en-US" sz="4400" b="1" spc="500" dirty="0" smtClean="0">
                <a:solidFill>
                  <a:schemeClr val="accent6">
                    <a:lumMod val="50000"/>
                  </a:schemeClr>
                </a:solidFill>
              </a:rPr>
              <a:t>   Terms</a:t>
            </a:r>
            <a:endParaRPr lang="en-US" sz="4400" b="1" spc="500" dirty="0">
              <a:solidFill>
                <a:schemeClr val="accent6">
                  <a:lumMod val="50000"/>
                </a:schemeClr>
              </a:solidFill>
            </a:endParaRPr>
          </a:p>
        </p:txBody>
      </p:sp>
      <p:graphicFrame>
        <p:nvGraphicFramePr>
          <p:cNvPr id="34822" name="Object 6"/>
          <p:cNvGraphicFramePr>
            <a:graphicFrameLocks noChangeAspect="1"/>
          </p:cNvGraphicFramePr>
          <p:nvPr/>
        </p:nvGraphicFramePr>
        <p:xfrm>
          <a:off x="2133600" y="1066800"/>
          <a:ext cx="6565900" cy="5381625"/>
        </p:xfrm>
        <a:graphic>
          <a:graphicData uri="http://schemas.openxmlformats.org/presentationml/2006/ole">
            <p:oleObj spid="_x0000_s34822" name="Document" r:id="rId4" imgW="6121400" imgH="5016500" progId="Word.Document.12">
              <p:embed/>
            </p:oleObj>
          </a:graphicData>
        </a:graphic>
      </p:graphicFrame>
      <p:sp>
        <p:nvSpPr>
          <p:cNvPr id="30" name="TextBox 29"/>
          <p:cNvSpPr txBox="1"/>
          <p:nvPr/>
        </p:nvSpPr>
        <p:spPr>
          <a:xfrm>
            <a:off x="2133600" y="838200"/>
            <a:ext cx="6629400" cy="457200"/>
          </a:xfrm>
          <a:prstGeom prst="rect">
            <a:avLst/>
          </a:prstGeom>
          <a:blipFill rotWithShape="1">
            <a:blip r:embed="rId5"/>
            <a:tile tx="0" ty="0" sx="100000" sy="100000" flip="none" algn="tl"/>
          </a:blipFill>
        </p:spPr>
        <p:txBody>
          <a:bodyPr wrap="square" rtlCol="0">
            <a:spAutoFit/>
          </a:bodyPr>
          <a:lstStyle/>
          <a:p>
            <a:endParaRPr lang="en-US" dirty="0"/>
          </a:p>
        </p:txBody>
      </p:sp>
      <p:sp>
        <p:nvSpPr>
          <p:cNvPr id="31" name="TextBox 30"/>
          <p:cNvSpPr txBox="1"/>
          <p:nvPr/>
        </p:nvSpPr>
        <p:spPr>
          <a:xfrm>
            <a:off x="-152400" y="457200"/>
            <a:ext cx="4648200" cy="769441"/>
          </a:xfrm>
          <a:prstGeom prst="rect">
            <a:avLst/>
          </a:prstGeom>
          <a:noFill/>
        </p:spPr>
        <p:txBody>
          <a:bodyPr wrap="square" rtlCol="0">
            <a:spAutoFit/>
          </a:bodyPr>
          <a:lstStyle/>
          <a:p>
            <a:pPr algn="r"/>
            <a:r>
              <a:rPr lang="en-US" sz="4400" b="1" spc="500" dirty="0" smtClean="0">
                <a:solidFill>
                  <a:schemeClr val="accent6">
                    <a:lumMod val="50000"/>
                  </a:schemeClr>
                </a:solidFill>
                <a:latin typeface="+mj-lt"/>
                <a:ea typeface="+mj-ea"/>
                <a:cs typeface="+mj-cs"/>
              </a:rPr>
              <a:t>Concurrency</a:t>
            </a:r>
          </a:p>
        </p:txBody>
      </p:sp>
      <p:sp>
        <p:nvSpPr>
          <p:cNvPr id="32" name="Rectangle 31"/>
          <p:cNvSpPr/>
          <p:nvPr/>
        </p:nvSpPr>
        <p:spPr>
          <a:xfrm>
            <a:off x="3581400" y="6581001"/>
            <a:ext cx="6477000" cy="246221"/>
          </a:xfrm>
          <a:prstGeom prst="rect">
            <a:avLst/>
          </a:prstGeom>
        </p:spPr>
        <p:txBody>
          <a:bodyPr wrap="square">
            <a:spAutoFit/>
          </a:bodyPr>
          <a:lstStyle/>
          <a:p>
            <a:r>
              <a:rPr lang="en-US" sz="1000" dirty="0" smtClean="0"/>
              <a:t>Table 5.1   Some Key Terms Related to Concurrency</a:t>
            </a:r>
          </a:p>
        </p:txBody>
      </p:sp>
    </p:spTree>
  </p:cSld>
  <p:clrMapOvr>
    <a:masterClrMapping/>
  </p:clrMapOvr>
  <p:transition spd="med">
    <p:check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Direct Addressing</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228600" y="1981200"/>
            <a:ext cx="8382000" cy="4876800"/>
          </a:xfrm>
        </p:spPr>
        <p:txBody>
          <a:bodyPr>
            <a:normAutofit lnSpcReduction="10000"/>
          </a:bodyPr>
          <a:lstStyle/>
          <a:p>
            <a:pPr marL="627063" lvl="2" indent="-454025">
              <a:spcBef>
                <a:spcPts val="400"/>
              </a:spcBef>
            </a:pPr>
            <a:r>
              <a:rPr lang="en-US" sz="3200" dirty="0" smtClean="0"/>
              <a:t>Send primitive includes a specific identifier of the destination process</a:t>
            </a:r>
          </a:p>
          <a:p>
            <a:pPr marL="627063" lvl="2" indent="-454025">
              <a:spcBef>
                <a:spcPts val="400"/>
              </a:spcBef>
            </a:pPr>
            <a:r>
              <a:rPr lang="en-US" sz="3200" dirty="0" smtClean="0"/>
              <a:t>Receive primitive can be handled in one of two ways:</a:t>
            </a:r>
          </a:p>
          <a:p>
            <a:pPr lvl="3">
              <a:spcBef>
                <a:spcPts val="400"/>
              </a:spcBef>
            </a:pPr>
            <a:r>
              <a:rPr lang="en-US" sz="3200" dirty="0" smtClean="0"/>
              <a:t>require that the process explicitly designate a sending </a:t>
            </a:r>
            <a:r>
              <a:rPr lang="en-US" sz="3200" dirty="0" smtClean="0"/>
              <a:t>process</a:t>
            </a:r>
          </a:p>
          <a:p>
            <a:pPr marL="1835150" lvl="3" indent="-236538">
              <a:spcBef>
                <a:spcPts val="400"/>
              </a:spcBef>
            </a:pPr>
            <a:r>
              <a:rPr lang="en-US" sz="2162" dirty="0" smtClean="0"/>
              <a:t>effective for cooperating concurrent processes</a:t>
            </a:r>
          </a:p>
          <a:p>
            <a:pPr lvl="3">
              <a:spcBef>
                <a:spcPts val="400"/>
              </a:spcBef>
            </a:pPr>
            <a:r>
              <a:rPr lang="en-US" sz="3200" dirty="0" smtClean="0"/>
              <a:t>implicit addressing</a:t>
            </a:r>
          </a:p>
          <a:p>
            <a:pPr marL="1835150" lvl="3" indent="-236538">
              <a:spcBef>
                <a:spcPts val="400"/>
              </a:spcBef>
            </a:pPr>
            <a:r>
              <a:rPr lang="en-US" sz="2162" dirty="0" smtClean="0"/>
              <a:t>source parameter of the receive primitive possesses a value returned when the receive operation has been performed</a:t>
            </a:r>
          </a:p>
          <a:p>
            <a:pPr lvl="2"/>
            <a:endParaRPr lang="en-US" sz="3200" dirty="0" smtClean="0"/>
          </a:p>
          <a:p>
            <a:pPr lvl="2"/>
            <a:endParaRPr lang="en-US" sz="3000" dirty="0" smtClean="0"/>
          </a:p>
          <a:p>
            <a:endParaRPr lang="en-US" sz="3000" dirty="0" smtClean="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accel="50000" decel="50000"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accel="50000" decel="5000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8" accel="50000" decel="50000"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10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smtClean="0">
                <a:ln w="1905"/>
                <a:solidFill>
                  <a:schemeClr val="accent6">
                    <a:lumMod val="75000"/>
                  </a:schemeClr>
                </a:solidFill>
                <a:effectLst>
                  <a:innerShdw blurRad="69850" dist="43180" dir="5400000">
                    <a:srgbClr val="000000">
                      <a:alpha val="65000"/>
                    </a:srgbClr>
                  </a:innerShdw>
                </a:effectLst>
              </a:rPr>
              <a:t>Indirect Addressing</a:t>
            </a:r>
            <a:endParaRPr lang="en-US" b="1" dirty="0">
              <a:ln w="1905"/>
              <a:solidFill>
                <a:schemeClr val="accent6">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1219200" y="2438400"/>
          <a:ext cx="6781800" cy="3962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09600"/>
            <a:ext cx="6705600" cy="533400"/>
          </a:xfrm>
        </p:spPr>
        <p:txBody>
          <a:bodyPr vert="horz" anchor="ctr" anchorCtr="0"/>
          <a:lstStyle/>
          <a:p>
            <a:r>
              <a:rPr 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Indirect </a:t>
            </a:r>
            <a:r>
              <a:rPr 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a:t>
            </a:r>
            <a:endParaRPr 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a:blip r:embed="rId3"/>
          <a:srcRect/>
          <a:stretch>
            <a:fillRect/>
          </a:stretch>
        </p:blipFill>
        <p:spPr bwMode="auto">
          <a:xfrm>
            <a:off x="533400" y="1295400"/>
            <a:ext cx="3505200" cy="23399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105400" y="1295400"/>
            <a:ext cx="3505200" cy="23304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33400" y="3733800"/>
            <a:ext cx="3505200" cy="2667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5105400" y="3810000"/>
            <a:ext cx="3533775" cy="2549525"/>
          </a:xfrm>
          <a:prstGeom prst="rect">
            <a:avLst/>
          </a:prstGeom>
          <a:noFill/>
          <a:ln w="9525">
            <a:noFill/>
            <a:miter lim="800000"/>
            <a:headEnd/>
            <a:tailEnd/>
          </a:ln>
          <a:effectLst/>
        </p:spPr>
      </p:pic>
      <p:sp>
        <p:nvSpPr>
          <p:cNvPr id="8" name="TextBox 7"/>
          <p:cNvSpPr txBox="1"/>
          <p:nvPr/>
        </p:nvSpPr>
        <p:spPr>
          <a:xfrm>
            <a:off x="4191000" y="1524000"/>
            <a:ext cx="830997" cy="4648200"/>
          </a:xfrm>
          <a:prstGeom prst="rect">
            <a:avLst/>
          </a:prstGeom>
          <a:noFill/>
        </p:spPr>
        <p:txBody>
          <a:bodyPr vert="wordArtVert" wrap="square" rtlCol="0" anchor="ctr" anchorCtr="0">
            <a:spAutoFit/>
          </a:bodyPr>
          <a:lstStyle/>
          <a:p>
            <a:r>
              <a:rPr 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mj-cs"/>
              </a:rPr>
              <a:t>Communication</a:t>
            </a:r>
          </a:p>
        </p:txBody>
      </p:sp>
    </p:spTree>
  </p:cSld>
  <p:clrMapOvr>
    <a:masterClrMapping/>
  </p:clrMapOvr>
  <p:transition spd="med">
    <p:check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8686800" cy="1066800"/>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General Message Format</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5_19.gif"/>
          <p:cNvPicPr>
            <a:picLocks noGrp="1" noChangeAspect="1"/>
          </p:cNvPicPr>
          <p:nvPr>
            <p:ph idx="4294967295"/>
          </p:nvPr>
        </p:nvPicPr>
        <p:blipFill>
          <a:blip r:embed="rId3"/>
          <a:stretch>
            <a:fillRect/>
          </a:stretch>
        </p:blipFill>
        <p:spPr>
          <a:xfrm>
            <a:off x="2514601" y="1371600"/>
            <a:ext cx="4267200" cy="5151045"/>
          </a:xfrm>
        </p:spPr>
      </p:pic>
      <p:pic>
        <p:nvPicPr>
          <p:cNvPr id="6" name="Picture 5"/>
          <p:cNvPicPr>
            <a:picLocks noChangeAspect="1"/>
          </p:cNvPicPr>
          <p:nvPr/>
        </p:nvPicPr>
        <p:blipFill>
          <a:blip r:embed="rId4"/>
          <a:stretch>
            <a:fillRect/>
          </a:stretch>
        </p:blipFill>
        <p:spPr>
          <a:xfrm>
            <a:off x="457200" y="1676400"/>
            <a:ext cx="1752600" cy="1752600"/>
          </a:xfrm>
          <a:prstGeom prst="rect">
            <a:avLst/>
          </a:prstGeom>
        </p:spPr>
      </p:pic>
      <p:pic>
        <p:nvPicPr>
          <p:cNvPr id="8" name="Picture 7"/>
          <p:cNvPicPr>
            <a:picLocks noChangeAspect="1"/>
          </p:cNvPicPr>
          <p:nvPr/>
        </p:nvPicPr>
        <p:blipFill>
          <a:blip r:embed="rId5"/>
          <a:stretch>
            <a:fillRect/>
          </a:stretch>
        </p:blipFill>
        <p:spPr>
          <a:xfrm>
            <a:off x="7543800" y="5257800"/>
            <a:ext cx="1219200" cy="1219200"/>
          </a:xfrm>
          <a:prstGeom prst="rect">
            <a:avLst/>
          </a:prstGeom>
        </p:spPr>
      </p:pic>
    </p:spTree>
  </p:cSld>
  <p:clrMapOvr>
    <a:masterClrMapping/>
  </p:clrMapOvr>
  <p:transition spd="med">
    <p:check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76400"/>
            <a:ext cx="8686800" cy="457200"/>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   Mutual </a:t>
            </a:r>
            <a:r>
              <a:rPr lang="en-US" b="1" dirty="0" smtClean="0">
                <a:ln w="1905"/>
                <a:solidFill>
                  <a:schemeClr val="accent1">
                    <a:lumMod val="75000"/>
                  </a:schemeClr>
                </a:solidFill>
                <a:effectLst>
                  <a:innerShdw blurRad="69850" dist="43180" dir="5400000">
                    <a:srgbClr val="000000">
                      <a:alpha val="65000"/>
                    </a:srgbClr>
                  </a:innerShdw>
                </a:effectLst>
              </a:rPr>
              <a:t>Exclusion </a:t>
            </a:r>
            <a:r>
              <a:rPr lang="en-US" b="1" dirty="0" smtClean="0">
                <a:solidFill>
                  <a:schemeClr val="accent2">
                    <a:lumMod val="50000"/>
                  </a:schemeClr>
                </a:solidFill>
              </a:rPr>
              <a:t/>
            </a:r>
            <a:br>
              <a:rPr lang="en-US" b="1" dirty="0" smtClean="0">
                <a:solidFill>
                  <a:schemeClr val="accent2">
                    <a:lumMod val="50000"/>
                  </a:schemeClr>
                </a:solidFill>
              </a:rPr>
            </a:br>
            <a:endParaRPr lang="en-US" b="1" dirty="0">
              <a:solidFill>
                <a:schemeClr val="accent2">
                  <a:lumMod val="50000"/>
                </a:schemeClr>
              </a:solidFill>
            </a:endParaRPr>
          </a:p>
        </p:txBody>
      </p:sp>
      <p:pic>
        <p:nvPicPr>
          <p:cNvPr id="4" name="Content Placeholder 3" descr="Fig05_20.gif"/>
          <p:cNvPicPr>
            <a:picLocks noGrp="1" noChangeAspect="1"/>
          </p:cNvPicPr>
          <p:nvPr>
            <p:ph idx="4294967295"/>
          </p:nvPr>
        </p:nvPicPr>
        <p:blipFill>
          <a:blip r:embed="rId3"/>
          <a:stretch>
            <a:fillRect/>
          </a:stretch>
        </p:blipFill>
        <p:spPr>
          <a:xfrm>
            <a:off x="838200" y="1905000"/>
            <a:ext cx="7466012" cy="4419600"/>
          </a:xfrm>
        </p:spPr>
      </p:pic>
    </p:spTree>
  </p:cSld>
  <p:clrMapOvr>
    <a:masterClrMapping/>
  </p:clrMapOvr>
  <p:transition spd="med">
    <p:check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0"/>
            <a:ext cx="8915400" cy="1219200"/>
          </a:xfrm>
        </p:spPr>
        <p:txBody>
          <a:bodyPr/>
          <a:lstStyle/>
          <a:p>
            <a:pPr algn="ctr"/>
            <a:r>
              <a:rPr lang="en-US" sz="4000" b="1" dirty="0" smtClean="0">
                <a:solidFill>
                  <a:schemeClr val="accent1">
                    <a:lumMod val="75000"/>
                  </a:schemeClr>
                </a:solidFill>
              </a:rPr>
              <a:t>        </a:t>
            </a:r>
            <a:r>
              <a:rPr lang="en-US" sz="4000" b="1" dirty="0" smtClean="0">
                <a:solidFill>
                  <a:schemeClr val="accent1">
                    <a:lumMod val="50000"/>
                  </a:schemeClr>
                </a:solidFill>
              </a:rPr>
              <a:t>Message </a:t>
            </a:r>
            <a:r>
              <a:rPr lang="en-US" sz="4000" b="1" dirty="0" smtClean="0">
                <a:solidFill>
                  <a:schemeClr val="accent1">
                    <a:lumMod val="50000"/>
                  </a:schemeClr>
                </a:solidFill>
              </a:rPr>
              <a:t>Passing Example</a:t>
            </a:r>
            <a:endParaRPr lang="en-US" sz="4000" b="1" dirty="0">
              <a:solidFill>
                <a:schemeClr val="accent1">
                  <a:lumMod val="50000"/>
                </a:schemeClr>
              </a:solidFill>
            </a:endParaRPr>
          </a:p>
        </p:txBody>
      </p:sp>
      <p:pic>
        <p:nvPicPr>
          <p:cNvPr id="4" name="Content Placeholder 3" descr="Fig05_21.gif"/>
          <p:cNvPicPr>
            <a:picLocks noGrp="1" noChangeAspect="1"/>
          </p:cNvPicPr>
          <p:nvPr>
            <p:ph idx="4294967295"/>
          </p:nvPr>
        </p:nvPicPr>
        <p:blipFill>
          <a:blip r:embed="rId3"/>
          <a:stretch>
            <a:fillRect/>
          </a:stretch>
        </p:blipFill>
        <p:spPr>
          <a:xfrm>
            <a:off x="609600" y="1371600"/>
            <a:ext cx="6221412" cy="4997450"/>
          </a:xfrm>
        </p:spPr>
      </p:pic>
      <p:sp>
        <p:nvSpPr>
          <p:cNvPr id="5" name="TextBox 4"/>
          <p:cNvSpPr txBox="1"/>
          <p:nvPr/>
        </p:nvSpPr>
        <p:spPr>
          <a:xfrm>
            <a:off x="533400" y="6581001"/>
            <a:ext cx="6476999" cy="276999"/>
          </a:xfrm>
          <a:prstGeom prst="rect">
            <a:avLst/>
          </a:prstGeom>
          <a:noFill/>
        </p:spPr>
        <p:txBody>
          <a:bodyPr wrap="square" rtlCol="0">
            <a:spAutoFit/>
          </a:bodyPr>
          <a:lstStyle/>
          <a:p>
            <a:r>
              <a:rPr lang="en-US" sz="1200" dirty="0" smtClean="0"/>
              <a:t>Figure 5.21  A Solution to the Bounded-Buffer Producer/Consumer Problem Using Messages</a:t>
            </a:r>
            <a:endParaRPr lang="en-US" sz="1200" dirty="0"/>
          </a:p>
        </p:txBody>
      </p:sp>
      <p:pic>
        <p:nvPicPr>
          <p:cNvPr id="6" name="Picture 5"/>
          <p:cNvPicPr>
            <a:picLocks noChangeAspect="1"/>
          </p:cNvPicPr>
          <p:nvPr/>
        </p:nvPicPr>
        <p:blipFill>
          <a:blip r:embed="rId4"/>
          <a:stretch>
            <a:fillRect/>
          </a:stretch>
        </p:blipFill>
        <p:spPr>
          <a:xfrm>
            <a:off x="7010400" y="2819400"/>
            <a:ext cx="1600200" cy="1600200"/>
          </a:xfrm>
          <a:prstGeom prst="rect">
            <a:avLst/>
          </a:prstGeom>
        </p:spPr>
      </p:pic>
      <p:sp>
        <p:nvSpPr>
          <p:cNvPr id="7" name="TextBox 6"/>
          <p:cNvSpPr txBox="1"/>
          <p:nvPr/>
        </p:nvSpPr>
        <p:spPr>
          <a:xfrm>
            <a:off x="6934200" y="2286000"/>
            <a:ext cx="1752600" cy="838200"/>
          </a:xfrm>
          <a:prstGeom prst="rect">
            <a:avLst/>
          </a:prstGeom>
          <a:blipFill rotWithShape="1">
            <a:blip r:embed="rId5"/>
            <a:tile tx="0" ty="0" sx="100000" sy="100000" flip="none" algn="tl"/>
          </a:blipFill>
        </p:spPr>
        <p:txBody>
          <a:bodyPr wrap="square" rtlCol="0">
            <a:spAutoFit/>
          </a:bodyPr>
          <a:lstStyle/>
          <a:p>
            <a:endParaRPr lang="en-US" dirty="0"/>
          </a:p>
        </p:txBody>
      </p:sp>
      <p:sp>
        <p:nvSpPr>
          <p:cNvPr id="8" name="TextBox 7"/>
          <p:cNvSpPr txBox="1"/>
          <p:nvPr/>
        </p:nvSpPr>
        <p:spPr>
          <a:xfrm>
            <a:off x="6934200" y="4114800"/>
            <a:ext cx="1752600" cy="8382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med">
    <p:check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smtClean="0">
                <a:ln w="1905"/>
                <a:solidFill>
                  <a:schemeClr val="accent6">
                    <a:lumMod val="75000"/>
                  </a:schemeClr>
                </a:solidFill>
                <a:effectLst>
                  <a:innerShdw blurRad="69850" dist="43180" dir="5400000">
                    <a:srgbClr val="000000">
                      <a:alpha val="65000"/>
                    </a:srgbClr>
                  </a:innerShdw>
                </a:effectLst>
              </a:rPr>
              <a:t>Readers/Writers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981200"/>
            <a:ext cx="8382000" cy="4572000"/>
          </a:xfrm>
        </p:spPr>
        <p:txBody>
          <a:bodyPr>
            <a:normAutofit/>
          </a:bodyPr>
          <a:lstStyle/>
          <a:p>
            <a:r>
              <a:rPr lang="en-US" sz="2800" dirty="0" smtClean="0"/>
              <a:t>A data area is shared among many </a:t>
            </a:r>
            <a:r>
              <a:rPr lang="en-US" sz="2800" dirty="0" smtClean="0"/>
              <a:t>processes</a:t>
            </a:r>
          </a:p>
          <a:p>
            <a:pPr lvl="2"/>
            <a:r>
              <a:rPr lang="en-US" sz="2600" dirty="0" smtClean="0"/>
              <a:t>some </a:t>
            </a:r>
            <a:r>
              <a:rPr lang="en-US" sz="2600" dirty="0" smtClean="0"/>
              <a:t>processes only read the data area, (readers) and some only write to the data </a:t>
            </a:r>
            <a:r>
              <a:rPr lang="en-US" sz="2600" dirty="0" smtClean="0"/>
              <a:t>area </a:t>
            </a:r>
            <a:r>
              <a:rPr lang="en-US" sz="2600" dirty="0" smtClean="0"/>
              <a:t>(</a:t>
            </a:r>
            <a:r>
              <a:rPr lang="en-US" sz="2600" dirty="0" smtClean="0"/>
              <a:t>writers)</a:t>
            </a:r>
          </a:p>
          <a:p>
            <a:r>
              <a:rPr lang="en-US" sz="2800" dirty="0" smtClean="0"/>
              <a:t>Conditions that must be satisfied:</a:t>
            </a:r>
          </a:p>
          <a:p>
            <a:pPr marL="1371600" lvl="2" indent="-514350">
              <a:buSzPct val="100000"/>
              <a:buFont typeface="+mj-lt"/>
              <a:buAutoNum type="arabicPeriod"/>
            </a:pPr>
            <a:r>
              <a:rPr lang="en-NZ" sz="2800" dirty="0" smtClean="0"/>
              <a:t>any number of readers may simultaneously read the file</a:t>
            </a:r>
          </a:p>
          <a:p>
            <a:pPr marL="1371600" lvl="2" indent="-514350">
              <a:buSzPct val="100000"/>
              <a:buFont typeface="+mj-lt"/>
              <a:buAutoNum type="arabicPeriod"/>
            </a:pPr>
            <a:r>
              <a:rPr lang="en-NZ" sz="2800" dirty="0" smtClean="0"/>
              <a:t>only one writer at a time may write to the file</a:t>
            </a:r>
          </a:p>
          <a:p>
            <a:pPr marL="1371600" lvl="2" indent="-514350">
              <a:buSzPct val="100000"/>
              <a:buFont typeface="+mj-lt"/>
              <a:buAutoNum type="arabicPeriod"/>
            </a:pPr>
            <a:r>
              <a:rPr lang="en-NZ" sz="2800" dirty="0" smtClean="0"/>
              <a:t>if a writer is writing to the file, no reader may  read it</a:t>
            </a:r>
            <a:endParaRPr lang="en-US" sz="2800" dirty="0" smtClean="0"/>
          </a:p>
          <a:p>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50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1000"/>
                                        <p:tgtEl>
                                          <p:spTgt spid="3">
                                            <p:txEl>
                                              <p:pRg st="4" end="4"/>
                                            </p:txEl>
                                          </p:spTgt>
                                        </p:tgtEl>
                                      </p:cBhvr>
                                    </p:animEffect>
                                    <p:anim calcmode="lin" valueType="num">
                                      <p:cBhvr>
                                        <p:cTn id="1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533400"/>
            <a:ext cx="8763000" cy="762000"/>
          </a:xfrm>
        </p:spPr>
        <p:txBody>
          <a:bodyPr/>
          <a:lstStyle/>
          <a:p>
            <a:pPr algn="ctr"/>
            <a:r>
              <a:rPr lang="en-US" sz="4800" b="1" dirty="0" smtClean="0">
                <a:solidFill>
                  <a:schemeClr val="accent6">
                    <a:lumMod val="50000"/>
                  </a:schemeClr>
                </a:solidFill>
              </a:rPr>
              <a:t/>
            </a:r>
            <a:br>
              <a:rPr lang="en-US" sz="4800" b="1" dirty="0" smtClean="0">
                <a:solidFill>
                  <a:schemeClr val="accent6">
                    <a:lumMod val="50000"/>
                  </a:schemeClr>
                </a:solidFill>
              </a:rPr>
            </a:br>
            <a:r>
              <a:rPr lang="en-US" sz="4800" b="1" dirty="0" smtClean="0">
                <a:solidFill>
                  <a:schemeClr val="accent6">
                    <a:lumMod val="50000"/>
                  </a:schemeClr>
                </a:solidFill>
              </a:rPr>
              <a:t>Readers Have Priority</a:t>
            </a:r>
            <a:endParaRPr lang="en-US" sz="4800" b="1" dirty="0">
              <a:solidFill>
                <a:schemeClr val="accent6">
                  <a:lumMod val="50000"/>
                </a:schemeClr>
              </a:solidFill>
            </a:endParaRPr>
          </a:p>
        </p:txBody>
      </p:sp>
      <p:pic>
        <p:nvPicPr>
          <p:cNvPr id="4" name="Content Placeholder 3" descr="Fig05_22.gif"/>
          <p:cNvPicPr>
            <a:picLocks noGrp="1" noChangeAspect="1"/>
          </p:cNvPicPr>
          <p:nvPr>
            <p:ph idx="4294967295"/>
          </p:nvPr>
        </p:nvPicPr>
        <p:blipFill>
          <a:blip r:embed="rId3"/>
          <a:stretch>
            <a:fillRect/>
          </a:stretch>
        </p:blipFill>
        <p:spPr>
          <a:xfrm>
            <a:off x="2057400" y="1447800"/>
            <a:ext cx="4267200" cy="5033519"/>
          </a:xfrm>
        </p:spPr>
      </p:pic>
      <p:sp>
        <p:nvSpPr>
          <p:cNvPr id="5" name="TextBox 4"/>
          <p:cNvSpPr txBox="1"/>
          <p:nvPr/>
        </p:nvSpPr>
        <p:spPr>
          <a:xfrm>
            <a:off x="1371600" y="6581001"/>
            <a:ext cx="8610600" cy="276999"/>
          </a:xfrm>
          <a:prstGeom prst="rect">
            <a:avLst/>
          </a:prstGeom>
          <a:noFill/>
        </p:spPr>
        <p:txBody>
          <a:bodyPr wrap="square" rtlCol="0">
            <a:spAutoFit/>
          </a:bodyPr>
          <a:lstStyle/>
          <a:p>
            <a:r>
              <a:rPr lang="en-US" sz="1200" dirty="0" smtClean="0"/>
              <a:t>Figure 5.22  A Solution to the Readers/Writers Problem Using Semaphore:</a:t>
            </a:r>
            <a:r>
              <a:rPr lang="en-US" sz="1200" dirty="0" smtClean="0"/>
              <a:t>  Readers </a:t>
            </a:r>
            <a:r>
              <a:rPr lang="en-US" sz="1200" dirty="0" smtClean="0"/>
              <a:t>Have Priority</a:t>
            </a:r>
            <a:endParaRPr lang="en-US" sz="1200" dirty="0"/>
          </a:p>
        </p:txBody>
      </p:sp>
      <p:sp>
        <p:nvSpPr>
          <p:cNvPr id="6" name="TextBox 5"/>
          <p:cNvSpPr txBox="1"/>
          <p:nvPr/>
        </p:nvSpPr>
        <p:spPr>
          <a:xfrm>
            <a:off x="914400" y="1981200"/>
            <a:ext cx="923330" cy="4648200"/>
          </a:xfrm>
          <a:prstGeom prst="rect">
            <a:avLst/>
          </a:prstGeom>
          <a:noFill/>
        </p:spPr>
        <p:txBody>
          <a:bodyPr vert="wordArtVert" wrap="square" rtlCol="0">
            <a:spAutoFit/>
          </a:bodyPr>
          <a:lstStyle/>
          <a:p>
            <a:r>
              <a:rPr lang="en-US" sz="4800" b="1" dirty="0" smtClean="0">
                <a:solidFill>
                  <a:schemeClr val="accent6">
                    <a:lumMod val="50000"/>
                  </a:schemeClr>
                </a:solidFill>
                <a:effectLst>
                  <a:outerShdw blurRad="50800" dist="38100" dir="2700000" algn="tl" rotWithShape="0">
                    <a:prstClr val="black">
                      <a:alpha val="40000"/>
                    </a:prstClr>
                  </a:outerShdw>
                </a:effectLst>
                <a:latin typeface="+mj-lt"/>
                <a:ea typeface="+mj-ea"/>
                <a:cs typeface="+mj-cs"/>
              </a:rPr>
              <a:t>Solution</a:t>
            </a:r>
            <a:endParaRPr lang="en-US" sz="4800" b="1" dirty="0" smtClean="0">
              <a:solidFill>
                <a:schemeClr val="accent6">
                  <a:lumMod val="50000"/>
                </a:schemeClr>
              </a:solidFill>
              <a:effectLst>
                <a:outerShdw blurRad="50800" dist="38100" dir="2700000" algn="tl" rotWithShape="0">
                  <a:prstClr val="black">
                    <a:alpha val="40000"/>
                  </a:prstClr>
                </a:outerShdw>
              </a:effectLst>
              <a:latin typeface="+mj-lt"/>
              <a:ea typeface="+mj-ea"/>
              <a:cs typeface="+mj-cs"/>
            </a:endParaRPr>
          </a:p>
        </p:txBody>
      </p:sp>
      <p:pic>
        <p:nvPicPr>
          <p:cNvPr id="7" name="Picture 6"/>
          <p:cNvPicPr>
            <a:picLocks noChangeAspect="1"/>
          </p:cNvPicPr>
          <p:nvPr/>
        </p:nvPicPr>
        <p:blipFill>
          <a:blip r:embed="rId4"/>
          <a:stretch>
            <a:fillRect/>
          </a:stretch>
        </p:blipFill>
        <p:spPr>
          <a:xfrm>
            <a:off x="6858000" y="2514600"/>
            <a:ext cx="1600200" cy="2286000"/>
          </a:xfrm>
          <a:prstGeom prst="rect">
            <a:avLst/>
          </a:prstGeom>
        </p:spPr>
      </p:pic>
    </p:spTree>
  </p:cSld>
  <p:clrMapOvr>
    <a:masterClrMapping/>
  </p:clrMapOvr>
  <p:transition spd="med">
    <p:check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685800"/>
            <a:ext cx="8229600" cy="1295400"/>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Solution:</a:t>
            </a:r>
            <a:br>
              <a:rPr lang="en-US" b="1" dirty="0" smtClean="0">
                <a:ln w="1905"/>
                <a:solidFill>
                  <a:schemeClr val="accent6">
                    <a:lumMod val="75000"/>
                  </a:schemeClr>
                </a:solidFill>
                <a:effectLst>
                  <a:innerShdw blurRad="69850" dist="43180" dir="5400000">
                    <a:srgbClr val="000000">
                      <a:alpha val="65000"/>
                    </a:srgbClr>
                  </a:innerShdw>
                </a:effectLst>
              </a:rPr>
            </a:br>
            <a:r>
              <a:rPr lang="en-US" b="1" dirty="0" smtClean="0">
                <a:ln w="1905"/>
                <a:solidFill>
                  <a:schemeClr val="accent6">
                    <a:lumMod val="75000"/>
                  </a:schemeClr>
                </a:solidFill>
                <a:effectLst>
                  <a:innerShdw blurRad="69850" dist="43180" dir="5400000">
                    <a:srgbClr val="000000">
                      <a:alpha val="65000"/>
                    </a:srgbClr>
                  </a:innerShdw>
                </a:effectLst>
              </a:rPr>
              <a:t>Writers Have Priority</a:t>
            </a:r>
            <a:endParaRPr lang="en-US" b="1" dirty="0">
              <a:ln w="1905"/>
              <a:solidFill>
                <a:schemeClr val="accent6">
                  <a:lumMod val="75000"/>
                </a:schemeClr>
              </a:solidFill>
              <a:effectLst>
                <a:innerShdw blurRad="69850" dist="43180" dir="5400000">
                  <a:srgbClr val="000000">
                    <a:alpha val="65000"/>
                  </a:srgbClr>
                </a:innerShdw>
              </a:effectLst>
            </a:endParaRPr>
          </a:p>
        </p:txBody>
      </p:sp>
      <p:pic>
        <p:nvPicPr>
          <p:cNvPr id="4" name="Content Placeholder 3" descr="Fig05_23a.gif"/>
          <p:cNvPicPr>
            <a:picLocks noGrp="1" noChangeAspect="1"/>
          </p:cNvPicPr>
          <p:nvPr>
            <p:ph idx="4294967295"/>
          </p:nvPr>
        </p:nvPicPr>
        <p:blipFill>
          <a:blip r:embed="rId3"/>
          <a:stretch>
            <a:fillRect/>
          </a:stretch>
        </p:blipFill>
        <p:spPr>
          <a:xfrm>
            <a:off x="609600" y="2362200"/>
            <a:ext cx="3733800" cy="3810000"/>
          </a:xfrm>
        </p:spPr>
      </p:pic>
      <p:sp>
        <p:nvSpPr>
          <p:cNvPr id="5" name="TextBox 4"/>
          <p:cNvSpPr txBox="1"/>
          <p:nvPr/>
        </p:nvSpPr>
        <p:spPr>
          <a:xfrm>
            <a:off x="1219200" y="6581001"/>
            <a:ext cx="6739120" cy="276999"/>
          </a:xfrm>
          <a:prstGeom prst="rect">
            <a:avLst/>
          </a:prstGeom>
          <a:noFill/>
        </p:spPr>
        <p:txBody>
          <a:bodyPr wrap="none" rtlCol="0">
            <a:spAutoFit/>
          </a:bodyPr>
          <a:lstStyle/>
          <a:p>
            <a:r>
              <a:rPr lang="en-US" sz="1200" dirty="0" smtClean="0"/>
              <a:t>Figure 5.23  A Solution to the Readers/Writers Problem Using Semaphore:  Writers Have Priority</a:t>
            </a:r>
            <a:endParaRPr lang="en-US" sz="1200" dirty="0"/>
          </a:p>
        </p:txBody>
      </p:sp>
      <p:pic>
        <p:nvPicPr>
          <p:cNvPr id="7" name="Content Placeholder 3" descr="Fig05_23b.gif"/>
          <p:cNvPicPr>
            <a:picLocks noChangeAspect="1"/>
          </p:cNvPicPr>
          <p:nvPr/>
        </p:nvPicPr>
        <p:blipFill>
          <a:blip r:embed="rId4"/>
          <a:stretch>
            <a:fillRect/>
          </a:stretch>
        </p:blipFill>
        <p:spPr bwMode="auto">
          <a:xfrm>
            <a:off x="4648200" y="2438400"/>
            <a:ext cx="3846368" cy="3810000"/>
          </a:xfrm>
          <a:prstGeom prst="rect">
            <a:avLst/>
          </a:prstGeom>
          <a:noFill/>
          <a:ln w="9525">
            <a:noFill/>
            <a:miter lim="800000"/>
            <a:headEnd/>
            <a:tailEnd/>
          </a:ln>
        </p:spPr>
      </p:pic>
      <p:pic>
        <p:nvPicPr>
          <p:cNvPr id="6" name="Picture 5"/>
          <p:cNvPicPr>
            <a:picLocks noChangeAspect="1"/>
          </p:cNvPicPr>
          <p:nvPr/>
        </p:nvPicPr>
        <p:blipFill>
          <a:blip r:embed="rId5"/>
          <a:stretch>
            <a:fillRect/>
          </a:stretch>
        </p:blipFill>
        <p:spPr>
          <a:xfrm>
            <a:off x="7162800" y="762000"/>
            <a:ext cx="1447800" cy="1447800"/>
          </a:xfrm>
          <a:prstGeom prst="rect">
            <a:avLst/>
          </a:prstGeom>
        </p:spPr>
      </p:pic>
    </p:spTree>
  </p:cSld>
  <p:clrMapOvr>
    <a:masterClrMapping/>
  </p:clrMapOvr>
  <p:transition spd="med">
    <p:check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219200"/>
          </a:xfrm>
        </p:spPr>
        <p:txBody>
          <a:bodyPr/>
          <a:lstStyle/>
          <a:p>
            <a:pPr algn="ctr"/>
            <a:r>
              <a:rPr lang="en-US" sz="4200" b="1" dirty="0" smtClean="0">
                <a:solidFill>
                  <a:schemeClr val="accent6">
                    <a:lumMod val="75000"/>
                  </a:schemeClr>
                </a:solidFill>
              </a:rPr>
              <a:t>State of the Process Queues</a:t>
            </a:r>
            <a:endParaRPr lang="en-US" sz="4200" b="1" dirty="0">
              <a:solidFill>
                <a:schemeClr val="accent6">
                  <a:lumMod val="75000"/>
                </a:schemeClr>
              </a:solidFill>
            </a:endParaRPr>
          </a:p>
        </p:txBody>
      </p:sp>
      <p:graphicFrame>
        <p:nvGraphicFramePr>
          <p:cNvPr id="272386" name="Object 2"/>
          <p:cNvGraphicFramePr>
            <a:graphicFrameLocks noChangeAspect="1"/>
          </p:cNvGraphicFramePr>
          <p:nvPr/>
        </p:nvGraphicFramePr>
        <p:xfrm>
          <a:off x="1676400" y="6096000"/>
          <a:ext cx="5715000" cy="355600"/>
        </p:xfrm>
        <a:graphic>
          <a:graphicData uri="http://schemas.openxmlformats.org/presentationml/2006/ole">
            <p:oleObj spid="_x0000_s272386" name="Document" r:id="rId4" imgW="5486400" imgH="355600" progId="Word.Document.12">
              <p:link updateAutomatic="1"/>
            </p:oleObj>
          </a:graphicData>
        </a:graphic>
      </p:graphicFrame>
      <p:graphicFrame>
        <p:nvGraphicFramePr>
          <p:cNvPr id="272387" name="Object 3"/>
          <p:cNvGraphicFramePr>
            <a:graphicFrameLocks noChangeAspect="1"/>
          </p:cNvGraphicFramePr>
          <p:nvPr/>
        </p:nvGraphicFramePr>
        <p:xfrm>
          <a:off x="1143000" y="1371600"/>
          <a:ext cx="6815138" cy="4724400"/>
        </p:xfrm>
        <a:graphic>
          <a:graphicData uri="http://schemas.openxmlformats.org/presentationml/2006/ole">
            <p:oleObj spid="_x0000_s272387" name="Document" r:id="rId5" imgW="6057900" imgH="4267200" progId="Word.Document.12">
              <p:embed/>
            </p:oleObj>
          </a:graphicData>
        </a:graphic>
      </p:graphicFrame>
    </p:spTree>
  </p:cSld>
  <p:clrMapOvr>
    <a:masterClrMapping/>
  </p:clrMapOvr>
  <p:transition spd="med">
    <p:check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Principles of Concurrency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8027896" cy="3840163"/>
          </a:xfrm>
        </p:spPr>
        <p:txBody>
          <a:bodyPr>
            <a:noAutofit/>
          </a:bodyPr>
          <a:lstStyle/>
          <a:p>
            <a:r>
              <a:rPr lang="en-US" sz="2800" dirty="0" smtClean="0"/>
              <a:t>Interleaving and overlapping</a:t>
            </a:r>
            <a:r>
              <a:rPr lang="en-US" sz="2800" dirty="0" smtClean="0"/>
              <a:t> </a:t>
            </a:r>
          </a:p>
          <a:p>
            <a:pPr lvl="2"/>
            <a:r>
              <a:rPr lang="en-US" sz="2400" dirty="0" smtClean="0"/>
              <a:t>can be viewed as examples of concurrent processing</a:t>
            </a:r>
          </a:p>
          <a:p>
            <a:pPr lvl="2"/>
            <a:r>
              <a:rPr lang="en-US" sz="2400" dirty="0" smtClean="0"/>
              <a:t>both </a:t>
            </a:r>
            <a:r>
              <a:rPr lang="en-US" sz="2400" dirty="0" smtClean="0"/>
              <a:t>present the same problems</a:t>
            </a:r>
            <a:endParaRPr lang="en-US" sz="2400" dirty="0" smtClean="0"/>
          </a:p>
          <a:p>
            <a:pPr marL="282575" lvl="2">
              <a:spcBef>
                <a:spcPts val="1800"/>
              </a:spcBef>
            </a:pPr>
            <a:r>
              <a:rPr lang="en-US" sz="2800" dirty="0" err="1" smtClean="0"/>
              <a:t>Uniprocessor</a:t>
            </a:r>
            <a:r>
              <a:rPr lang="en-US" sz="2800" dirty="0" smtClean="0"/>
              <a:t> </a:t>
            </a:r>
            <a:r>
              <a:rPr lang="en-US" sz="2800" dirty="0" smtClean="0"/>
              <a:t>– the relative speed of execution of processes cannot be predicted</a:t>
            </a:r>
          </a:p>
          <a:p>
            <a:pPr lvl="2"/>
            <a:r>
              <a:rPr lang="en-US" sz="2400" dirty="0" smtClean="0"/>
              <a:t>depends on activities of other processes</a:t>
            </a:r>
          </a:p>
          <a:p>
            <a:pPr lvl="2"/>
            <a:r>
              <a:rPr lang="en-US" sz="2400" dirty="0" smtClean="0"/>
              <a:t>the way the OS handles interrupts</a:t>
            </a:r>
          </a:p>
          <a:p>
            <a:pPr lvl="2"/>
            <a:r>
              <a:rPr lang="en-US" sz="2400" dirty="0" smtClean="0"/>
              <a:t>scheduling policies of the OS</a:t>
            </a:r>
            <a:endParaRPr lang="en-US" sz="2400" dirty="0"/>
          </a:p>
        </p:txBody>
      </p:sp>
      <p:pic>
        <p:nvPicPr>
          <p:cNvPr id="6" name="Picture 5"/>
          <p:cNvPicPr>
            <a:picLocks noChangeAspect="1"/>
          </p:cNvPicPr>
          <p:nvPr/>
        </p:nvPicPr>
        <p:blipFill>
          <a:blip r:embed="rId3"/>
          <a:stretch>
            <a:fillRect/>
          </a:stretch>
        </p:blipFill>
        <p:spPr>
          <a:xfrm rot="865002">
            <a:off x="7018415" y="4977805"/>
            <a:ext cx="1612269" cy="1492533"/>
          </a:xfrm>
          <a:prstGeom prst="rect">
            <a:avLst/>
          </a:prstGeom>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3200" y="914400"/>
            <a:ext cx="8382000" cy="914400"/>
          </a:xfrm>
        </p:spPr>
        <p:txBody>
          <a:bodyPr/>
          <a:lstStyle/>
          <a:p>
            <a:r>
              <a:rPr lang="en-US" b="1" dirty="0" smtClean="0">
                <a:solidFill>
                  <a:schemeClr val="accent1">
                    <a:lumMod val="50000"/>
                  </a:schemeClr>
                </a:solidFill>
              </a:rPr>
              <a:t>Message Passing</a:t>
            </a:r>
            <a:endParaRPr lang="en-US" b="1" dirty="0">
              <a:solidFill>
                <a:schemeClr val="accent1">
                  <a:lumMod val="50000"/>
                </a:schemeClr>
              </a:solidFill>
            </a:endParaRPr>
          </a:p>
        </p:txBody>
      </p:sp>
      <p:pic>
        <p:nvPicPr>
          <p:cNvPr id="4" name="Content Placeholder 3" descr="Fig05_24a.gif"/>
          <p:cNvPicPr>
            <a:picLocks noGrp="1" noChangeAspect="1"/>
          </p:cNvPicPr>
          <p:nvPr>
            <p:ph idx="4294967295"/>
          </p:nvPr>
        </p:nvPicPr>
        <p:blipFill>
          <a:blip r:embed="rId3"/>
          <a:stretch>
            <a:fillRect/>
          </a:stretch>
        </p:blipFill>
        <p:spPr>
          <a:xfrm>
            <a:off x="457200" y="2590800"/>
            <a:ext cx="2895600" cy="3505200"/>
          </a:xfrm>
          <a:ln>
            <a:solidFill>
              <a:schemeClr val="tx1"/>
            </a:solidFill>
          </a:ln>
        </p:spPr>
      </p:pic>
      <p:pic>
        <p:nvPicPr>
          <p:cNvPr id="5" name="Content Placeholder 3" descr="Fig05_24b.gif"/>
          <p:cNvPicPr>
            <a:picLocks noChangeAspect="1"/>
          </p:cNvPicPr>
          <p:nvPr/>
        </p:nvPicPr>
        <p:blipFill>
          <a:blip r:embed="rId4"/>
          <a:stretch>
            <a:fillRect/>
          </a:stretch>
        </p:blipFill>
        <p:spPr bwMode="auto">
          <a:xfrm>
            <a:off x="3276600" y="2590800"/>
            <a:ext cx="2819400" cy="3505200"/>
          </a:xfrm>
          <a:prstGeom prst="rect">
            <a:avLst/>
          </a:prstGeom>
          <a:noFill/>
          <a:ln w="9525">
            <a:solidFill>
              <a:schemeClr val="tx1"/>
            </a:solidFill>
            <a:miter lim="800000"/>
            <a:headEnd/>
            <a:tailEnd/>
          </a:ln>
        </p:spPr>
      </p:pic>
      <p:sp>
        <p:nvSpPr>
          <p:cNvPr id="6" name="TextBox 5"/>
          <p:cNvSpPr txBox="1"/>
          <p:nvPr/>
        </p:nvSpPr>
        <p:spPr>
          <a:xfrm>
            <a:off x="1752600" y="6550223"/>
            <a:ext cx="6528137" cy="307777"/>
          </a:xfrm>
          <a:prstGeom prst="rect">
            <a:avLst/>
          </a:prstGeom>
          <a:noFill/>
        </p:spPr>
        <p:txBody>
          <a:bodyPr wrap="square" rtlCol="0">
            <a:spAutoFit/>
          </a:bodyPr>
          <a:lstStyle/>
          <a:p>
            <a:r>
              <a:rPr lang="en-US" sz="1400" dirty="0" smtClean="0"/>
              <a:t>Figure 5.24  A Solution to the Readers/Writers Problem Using Message Passing</a:t>
            </a:r>
            <a:endParaRPr lang="en-US" sz="1400" dirty="0"/>
          </a:p>
        </p:txBody>
      </p:sp>
      <p:pic>
        <p:nvPicPr>
          <p:cNvPr id="7" name="Content Placeholder 3" descr="Fig05_24b.gif"/>
          <p:cNvPicPr>
            <a:picLocks noChangeAspect="1"/>
          </p:cNvPicPr>
          <p:nvPr/>
        </p:nvPicPr>
        <p:blipFill>
          <a:blip r:embed="rId4"/>
          <a:stretch>
            <a:fillRect/>
          </a:stretch>
        </p:blipFill>
        <p:spPr bwMode="auto">
          <a:xfrm>
            <a:off x="6096000" y="2590800"/>
            <a:ext cx="2514600" cy="3505200"/>
          </a:xfrm>
          <a:prstGeom prst="rect">
            <a:avLst/>
          </a:prstGeom>
          <a:noFill/>
          <a:ln w="9525">
            <a:solidFill>
              <a:schemeClr val="tx1"/>
            </a:solidFill>
            <a:miter lim="800000"/>
            <a:headEnd/>
            <a:tailEnd/>
          </a:ln>
        </p:spPr>
      </p:pic>
      <p:pic>
        <p:nvPicPr>
          <p:cNvPr id="9" name="Picture 8"/>
          <p:cNvPicPr>
            <a:picLocks noChangeAspect="1"/>
          </p:cNvPicPr>
          <p:nvPr/>
        </p:nvPicPr>
        <p:blipFill>
          <a:blip r:embed="rId5"/>
          <a:stretch>
            <a:fillRect/>
          </a:stretch>
        </p:blipFill>
        <p:spPr>
          <a:xfrm>
            <a:off x="6858000" y="762000"/>
            <a:ext cx="1524000" cy="1524000"/>
          </a:xfrm>
          <a:prstGeom prst="rect">
            <a:avLst/>
          </a:prstGeom>
        </p:spPr>
      </p:pic>
    </p:spTree>
  </p:cSld>
  <p:clrMapOvr>
    <a:masterClrMapping/>
  </p:clrMapOvr>
  <p:transition spd="med">
    <p:check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52400"/>
            <a:ext cx="4114800" cy="838200"/>
          </a:xfrm>
        </p:spPr>
        <p:txBody>
          <a:bodyPr/>
          <a:lstStyle/>
          <a:p>
            <a:r>
              <a:rPr lang="en-NZ" sz="5800" b="1" dirty="0" smtClean="0">
                <a:ln w="10541" cmpd="sng">
                  <a:solidFill>
                    <a:schemeClr val="accent2">
                      <a:lumMod val="50000"/>
                    </a:schemeClr>
                  </a:solidFill>
                  <a:prstDash val="solid"/>
                </a:ln>
                <a:solidFill>
                  <a:schemeClr val="accent2">
                    <a:lumMod val="50000"/>
                  </a:schemeClr>
                </a:solidFill>
              </a:rPr>
              <a:t>Summary</a:t>
            </a:r>
            <a:endParaRPr lang="en-NZ" sz="5800" b="1" dirty="0">
              <a:ln w="10541" cmpd="sng">
                <a:solidFill>
                  <a:schemeClr val="accent2">
                    <a:lumMod val="50000"/>
                  </a:schemeClr>
                </a:solidFill>
                <a:prstDash val="solid"/>
              </a:ln>
              <a:solidFill>
                <a:schemeClr val="accent2">
                  <a:lumMod val="50000"/>
                </a:schemeClr>
              </a:solidFill>
            </a:endParaRPr>
          </a:p>
        </p:txBody>
      </p:sp>
      <p:graphicFrame>
        <p:nvGraphicFramePr>
          <p:cNvPr id="10" name="Content Placeholder 9"/>
          <p:cNvGraphicFramePr>
            <a:graphicFrameLocks noGrp="1"/>
          </p:cNvGraphicFramePr>
          <p:nvPr>
            <p:ph sz="half" idx="4294967295"/>
          </p:nvPr>
        </p:nvGraphicFramePr>
        <p:xfrm>
          <a:off x="304800" y="381000"/>
          <a:ext cx="8534400" cy="6477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27" name="Picture 26"/>
          <p:cNvPicPr>
            <a:picLocks noChangeAspect="1"/>
          </p:cNvPicPr>
          <p:nvPr/>
        </p:nvPicPr>
        <p:blipFill>
          <a:blip r:embed="rId8"/>
          <a:stretch>
            <a:fillRect/>
          </a:stretch>
        </p:blipFill>
        <p:spPr>
          <a:xfrm rot="376620">
            <a:off x="7397357" y="453035"/>
            <a:ext cx="1404302" cy="1579841"/>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332787" cy="1143000"/>
          </a:xfrm>
        </p:spPr>
        <p:txBody>
          <a:bodyPr/>
          <a:lstStyle/>
          <a:p>
            <a:pPr algn="ctr"/>
            <a:r>
              <a:rPr lang="en-US" sz="4800" b="1" dirty="0" smtClean="0">
                <a:solidFill>
                  <a:schemeClr val="accent6">
                    <a:lumMod val="50000"/>
                  </a:schemeClr>
                </a:solidFill>
              </a:rPr>
              <a:t>Difficulties </a:t>
            </a:r>
            <a:r>
              <a:rPr lang="en-US" sz="4800" b="1" dirty="0" smtClean="0">
                <a:solidFill>
                  <a:schemeClr val="accent6">
                    <a:lumMod val="50000"/>
                  </a:schemeClr>
                </a:solidFill>
              </a:rPr>
              <a:t>of Concurrency</a:t>
            </a:r>
            <a:endParaRPr lang="en-US" sz="4800" b="1" dirty="0">
              <a:solidFill>
                <a:schemeClr val="accent6">
                  <a:lumMod val="50000"/>
                </a:schemeClr>
              </a:solidFill>
            </a:endParaRPr>
          </a:p>
        </p:txBody>
      </p:sp>
      <p:sp>
        <p:nvSpPr>
          <p:cNvPr id="3" name="Content Placeholder 2"/>
          <p:cNvSpPr>
            <a:spLocks noGrp="1"/>
          </p:cNvSpPr>
          <p:nvPr>
            <p:ph sz="half" idx="1"/>
          </p:nvPr>
        </p:nvSpPr>
        <p:spPr>
          <a:xfrm>
            <a:off x="658904" y="2286000"/>
            <a:ext cx="8180296" cy="3840163"/>
          </a:xfrm>
        </p:spPr>
        <p:txBody>
          <a:bodyPr/>
          <a:lstStyle/>
          <a:p>
            <a:r>
              <a:rPr lang="en-US" sz="3200" dirty="0" smtClean="0"/>
              <a:t>Sharing of global resources</a:t>
            </a:r>
          </a:p>
          <a:p>
            <a:r>
              <a:rPr lang="en-US" sz="3200" dirty="0" smtClean="0"/>
              <a:t>Difficult for the OS to manage the allocation of resources optimally</a:t>
            </a:r>
          </a:p>
          <a:p>
            <a:r>
              <a:rPr lang="en-US" sz="3200" dirty="0" smtClean="0"/>
              <a:t>Difficult to locate programming errors as results are not deterministic and reproducible</a:t>
            </a:r>
          </a:p>
          <a:p>
            <a:endParaRPr lang="en-US" dirty="0"/>
          </a:p>
        </p:txBody>
      </p:sp>
      <p:pic>
        <p:nvPicPr>
          <p:cNvPr id="5" name="Picture 4"/>
          <p:cNvPicPr>
            <a:picLocks noChangeAspect="1"/>
          </p:cNvPicPr>
          <p:nvPr/>
        </p:nvPicPr>
        <p:blipFill>
          <a:blip r:embed="rId3"/>
          <a:stretch>
            <a:fillRect/>
          </a:stretch>
        </p:blipFill>
        <p:spPr>
          <a:xfrm>
            <a:off x="7239000" y="5029200"/>
            <a:ext cx="1387045" cy="1447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2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6961096" cy="3840163"/>
          </a:xfrm>
        </p:spPr>
        <p:txBody>
          <a:bodyPr>
            <a:normAutofit/>
          </a:bodyPr>
          <a:lstStyle/>
          <a:p>
            <a:r>
              <a:rPr lang="en-NZ" sz="3000" dirty="0" smtClean="0"/>
              <a:t>Occurs </a:t>
            </a:r>
            <a:r>
              <a:rPr lang="en-NZ" sz="3000" dirty="0" smtClean="0"/>
              <a:t>when multiple processes or threads read and write data items</a:t>
            </a:r>
            <a:endParaRPr lang="en-NZ" sz="3000" dirty="0" smtClean="0"/>
          </a:p>
          <a:p>
            <a:r>
              <a:rPr lang="en-NZ" sz="3000" dirty="0" smtClean="0"/>
              <a:t>The </a:t>
            </a:r>
            <a:r>
              <a:rPr lang="en-NZ" sz="3000" dirty="0" smtClean="0"/>
              <a:t>final result depends on the order of </a:t>
            </a:r>
            <a:r>
              <a:rPr lang="en-NZ" sz="3000" dirty="0" smtClean="0"/>
              <a:t>execution</a:t>
            </a:r>
          </a:p>
          <a:p>
            <a:pPr lvl="3"/>
            <a:r>
              <a:rPr lang="en-NZ" sz="2600" dirty="0" smtClean="0"/>
              <a:t>the </a:t>
            </a:r>
            <a:r>
              <a:rPr lang="en-NZ" sz="2600" dirty="0" smtClean="0"/>
              <a:t>“loser” of the race is the process that updates last and will determine the final value of the variable</a:t>
            </a:r>
          </a:p>
        </p:txBody>
      </p:sp>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7315200" y="4876800"/>
            <a:ext cx="1323565" cy="14903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4600" b="1" dirty="0" smtClean="0">
                <a:solidFill>
                  <a:schemeClr val="accent6">
                    <a:lumMod val="75000"/>
                  </a:schemeClr>
                </a:solidFill>
              </a:rPr>
              <a:t>Operating System Concerns</a:t>
            </a:r>
            <a:endParaRPr lang="en-US" sz="4600" b="1" dirty="0">
              <a:solidFill>
                <a:schemeClr val="accent6">
                  <a:lumMod val="75000"/>
                </a:schemeClr>
              </a:solidFill>
            </a:endParaRP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smtClean="0"/>
              <a:t>Design and management issues raised by the existence of </a:t>
            </a:r>
            <a:r>
              <a:rPr lang="en-NZ" sz="2400" dirty="0" smtClean="0"/>
              <a:t>concurrency:</a:t>
            </a:r>
            <a:endParaRPr lang="en-NZ" sz="2400" dirty="0" smtClean="0"/>
          </a:p>
          <a:p>
            <a:pPr lvl="1"/>
            <a:r>
              <a:rPr lang="en-NZ" sz="2400" dirty="0" smtClean="0"/>
              <a:t>T</a:t>
            </a:r>
            <a:r>
              <a:rPr lang="en-US" sz="2400" dirty="0" smtClean="0"/>
              <a:t>he </a:t>
            </a:r>
            <a:r>
              <a:rPr lang="en-US" sz="2400" dirty="0" smtClean="0"/>
              <a:t>OS must: </a:t>
            </a:r>
          </a:p>
          <a:p>
            <a:pPr lvl="3"/>
            <a:r>
              <a:rPr lang="en-US" sz="2200" dirty="0" smtClean="0"/>
              <a:t>be able to keep track of various processes</a:t>
            </a:r>
          </a:p>
          <a:p>
            <a:pPr lvl="3"/>
            <a:r>
              <a:rPr lang="en-US" sz="2200" dirty="0" smtClean="0"/>
              <a:t>allocate and de-allocate resources for each</a:t>
            </a:r>
            <a:r>
              <a:rPr lang="en-US" sz="2200" dirty="0" smtClean="0"/>
              <a:t>              active </a:t>
            </a:r>
            <a:r>
              <a:rPr lang="en-US" sz="2200" dirty="0" smtClean="0"/>
              <a:t>process</a:t>
            </a:r>
          </a:p>
          <a:p>
            <a:pPr lvl="3"/>
            <a:r>
              <a:rPr lang="en-NZ" sz="2200" dirty="0" smtClean="0"/>
              <a:t>protect the data and physical resources of each process against interference by other processes</a:t>
            </a:r>
            <a:endParaRPr lang="en-US" sz="2200" dirty="0" smtClean="0"/>
          </a:p>
          <a:p>
            <a:pPr lvl="3"/>
            <a:r>
              <a:rPr lang="en-US" sz="2200" dirty="0" smtClean="0"/>
              <a:t>ensure that the processes and outputs are independent of the processing speed</a:t>
            </a:r>
          </a:p>
        </p:txBody>
      </p:sp>
      <p:pic>
        <p:nvPicPr>
          <p:cNvPr id="4" name="Picture 3"/>
          <p:cNvPicPr>
            <a:picLocks noChangeAspect="1"/>
          </p:cNvPicPr>
          <p:nvPr/>
        </p:nvPicPr>
        <p:blipFill>
          <a:blip r:embed="rId3"/>
          <a:stretch>
            <a:fillRect/>
          </a:stretch>
        </p:blipFill>
        <p:spPr>
          <a:xfrm rot="21305445">
            <a:off x="6978619" y="3019167"/>
            <a:ext cx="1713492" cy="11708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afterEffect">
                                  <p:stCondLst>
                                    <p:cond delay="30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385" decel="100000"/>
                                        <p:tgtEl>
                                          <p:spTgt spid="3">
                                            <p:txEl>
                                              <p:pRg st="2" end="2"/>
                                            </p:txEl>
                                          </p:spTgt>
                                        </p:tgtEl>
                                      </p:cBhvr>
                                    </p:animEffect>
                                    <p:animScale>
                                      <p:cBhvr>
                                        <p:cTn id="8" dur="385" decel="100000"/>
                                        <p:tgtEl>
                                          <p:spTgt spid="3">
                                            <p:txEl>
                                              <p:pRg st="2" end="2"/>
                                            </p:txEl>
                                          </p:spTgt>
                                        </p:tgtEl>
                                      </p:cBhvr>
                                      <p:from x="10000" y="10000"/>
                                      <p:to x="200000" y="450000"/>
                                    </p:animScale>
                                    <p:animScale>
                                      <p:cBhvr>
                                        <p:cTn id="9" dur="615" accel="100000" fill="hold">
                                          <p:stCondLst>
                                            <p:cond delay="385"/>
                                          </p:stCondLst>
                                        </p:cTn>
                                        <p:tgtEl>
                                          <p:spTgt spid="3">
                                            <p:txEl>
                                              <p:pRg st="2" end="2"/>
                                            </p:txEl>
                                          </p:spTgt>
                                        </p:tgtEl>
                                      </p:cBhvr>
                                      <p:from x="200000" y="450000"/>
                                      <p:to x="100000" y="100000"/>
                                    </p:animScale>
                                    <p:set>
                                      <p:cBhvr>
                                        <p:cTn id="10" dur="385" fill="hold"/>
                                        <p:tgtEl>
                                          <p:spTgt spid="3">
                                            <p:txEl>
                                              <p:pRg st="2" end="2"/>
                                            </p:txEl>
                                          </p:spTgt>
                                        </p:tgtEl>
                                        <p:attrNameLst>
                                          <p:attrName>ppt_x</p:attrName>
                                        </p:attrNameLst>
                                      </p:cBhvr>
                                      <p:to>
                                        <p:strVal val="(0.5)"/>
                                      </p:to>
                                    </p:set>
                                    <p:anim from="(0.5)" to="(#ppt_x)" calcmode="lin" valueType="num">
                                      <p:cBhvr>
                                        <p:cTn id="11" dur="615" accel="100000" fill="hold">
                                          <p:stCondLst>
                                            <p:cond delay="385"/>
                                          </p:stCondLst>
                                        </p:cTn>
                                        <p:tgtEl>
                                          <p:spTgt spid="3">
                                            <p:txEl>
                                              <p:pRg st="2" end="2"/>
                                            </p:txEl>
                                          </p:spTgt>
                                        </p:tgtEl>
                                        <p:attrNameLst>
                                          <p:attrName>ppt_x</p:attrName>
                                        </p:attrNameLst>
                                      </p:cBhvr>
                                    </p:anim>
                                    <p:set>
                                      <p:cBhvr>
                                        <p:cTn id="12" dur="385" fill="hold"/>
                                        <p:tgtEl>
                                          <p:spTgt spid="3">
                                            <p:txEl>
                                              <p:pRg st="2" end="2"/>
                                            </p:txEl>
                                          </p:spTgt>
                                        </p:tgtEl>
                                        <p:attrNameLst>
                                          <p:attrName>ppt_y</p:attrName>
                                        </p:attrNameLst>
                                      </p:cBhvr>
                                      <p:to>
                                        <p:strVal val="(#ppt_y+0.4)"/>
                                      </p:to>
                                    </p:set>
                                    <p:anim from="(#ppt_y+0.4)" to="(#ppt_y)" calcmode="lin" valueType="num">
                                      <p:cBhvr>
                                        <p:cTn id="13" dur="615" accel="100000" fill="hold">
                                          <p:stCondLst>
                                            <p:cond delay="385"/>
                                          </p:stCondLst>
                                        </p:cTn>
                                        <p:tgtEl>
                                          <p:spTgt spid="3">
                                            <p:txEl>
                                              <p:pRg st="2" end="2"/>
                                            </p:txEl>
                                          </p:spTgt>
                                        </p:tgtEl>
                                        <p:attrNameLst>
                                          <p:attrName>ppt_y</p:attrName>
                                        </p:attrNameLst>
                                      </p:cBhvr>
                                    </p:anim>
                                  </p:childTnLst>
                                </p:cTn>
                              </p:par>
                              <p:par>
                                <p:cTn id="14" presetID="5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385" decel="100000"/>
                                        <p:tgtEl>
                                          <p:spTgt spid="3">
                                            <p:txEl>
                                              <p:pRg st="3" end="3"/>
                                            </p:txEl>
                                          </p:spTgt>
                                        </p:tgtEl>
                                      </p:cBhvr>
                                    </p:animEffect>
                                    <p:animScale>
                                      <p:cBhvr>
                                        <p:cTn id="17" dur="385" decel="100000"/>
                                        <p:tgtEl>
                                          <p:spTgt spid="3">
                                            <p:txEl>
                                              <p:pRg st="3" end="3"/>
                                            </p:txEl>
                                          </p:spTgt>
                                        </p:tgtEl>
                                      </p:cBhvr>
                                      <p:from x="10000" y="10000"/>
                                      <p:to x="200000" y="450000"/>
                                    </p:animScale>
                                    <p:animScale>
                                      <p:cBhvr>
                                        <p:cTn id="18" dur="615" accel="100000" fill="hold">
                                          <p:stCondLst>
                                            <p:cond delay="385"/>
                                          </p:stCondLst>
                                        </p:cTn>
                                        <p:tgtEl>
                                          <p:spTgt spid="3">
                                            <p:txEl>
                                              <p:pRg st="3" end="3"/>
                                            </p:txEl>
                                          </p:spTgt>
                                        </p:tgtEl>
                                      </p:cBhvr>
                                      <p:from x="200000" y="450000"/>
                                      <p:to x="100000" y="100000"/>
                                    </p:animScale>
                                    <p:set>
                                      <p:cBhvr>
                                        <p:cTn id="19" dur="385" fill="hold"/>
                                        <p:tgtEl>
                                          <p:spTgt spid="3">
                                            <p:txEl>
                                              <p:pRg st="3" end="3"/>
                                            </p:txEl>
                                          </p:spTgt>
                                        </p:tgtEl>
                                        <p:attrNameLst>
                                          <p:attrName>ppt_x</p:attrName>
                                        </p:attrNameLst>
                                      </p:cBhvr>
                                      <p:to>
                                        <p:strVal val="(0.5)"/>
                                      </p:to>
                                    </p:set>
                                    <p:anim from="(0.5)" to="(#ppt_x)" calcmode="lin" valueType="num">
                                      <p:cBhvr>
                                        <p:cTn id="20" dur="615" accel="100000" fill="hold">
                                          <p:stCondLst>
                                            <p:cond delay="385"/>
                                          </p:stCondLst>
                                        </p:cTn>
                                        <p:tgtEl>
                                          <p:spTgt spid="3">
                                            <p:txEl>
                                              <p:pRg st="3" end="3"/>
                                            </p:txEl>
                                          </p:spTgt>
                                        </p:tgtEl>
                                        <p:attrNameLst>
                                          <p:attrName>ppt_x</p:attrName>
                                        </p:attrNameLst>
                                      </p:cBhvr>
                                    </p:anim>
                                    <p:set>
                                      <p:cBhvr>
                                        <p:cTn id="21" dur="385" fill="hold"/>
                                        <p:tgtEl>
                                          <p:spTgt spid="3">
                                            <p:txEl>
                                              <p:pRg st="3" end="3"/>
                                            </p:txEl>
                                          </p:spTgt>
                                        </p:tgtEl>
                                        <p:attrNameLst>
                                          <p:attrName>ppt_y</p:attrName>
                                        </p:attrNameLst>
                                      </p:cBhvr>
                                      <p:to>
                                        <p:strVal val="(#ppt_y+0.4)"/>
                                      </p:to>
                                    </p:set>
                                    <p:anim from="(#ppt_y+0.4)" to="(#ppt_y)" calcmode="lin" valueType="num">
                                      <p:cBhvr>
                                        <p:cTn id="22" dur="615" accel="100000" fill="hold">
                                          <p:stCondLst>
                                            <p:cond delay="385"/>
                                          </p:stCondLst>
                                        </p:cTn>
                                        <p:tgtEl>
                                          <p:spTgt spid="3">
                                            <p:txEl>
                                              <p:pRg st="3" end="3"/>
                                            </p:txEl>
                                          </p:spTgt>
                                        </p:tgtEl>
                                        <p:attrNameLst>
                                          <p:attrName>ppt_y</p:attrName>
                                        </p:attrNameLst>
                                      </p:cBhvr>
                                    </p:anim>
                                  </p:childTnLst>
                                </p:cTn>
                              </p:par>
                              <p:par>
                                <p:cTn id="23" presetID="5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385" decel="100000"/>
                                        <p:tgtEl>
                                          <p:spTgt spid="3">
                                            <p:txEl>
                                              <p:pRg st="4" end="4"/>
                                            </p:txEl>
                                          </p:spTgt>
                                        </p:tgtEl>
                                      </p:cBhvr>
                                    </p:animEffect>
                                    <p:animScale>
                                      <p:cBhvr>
                                        <p:cTn id="26" dur="385" decel="100000"/>
                                        <p:tgtEl>
                                          <p:spTgt spid="3">
                                            <p:txEl>
                                              <p:pRg st="4" end="4"/>
                                            </p:txEl>
                                          </p:spTgt>
                                        </p:tgtEl>
                                      </p:cBhvr>
                                      <p:from x="10000" y="10000"/>
                                      <p:to x="200000" y="450000"/>
                                    </p:animScale>
                                    <p:animScale>
                                      <p:cBhvr>
                                        <p:cTn id="27" dur="615" accel="100000" fill="hold">
                                          <p:stCondLst>
                                            <p:cond delay="385"/>
                                          </p:stCondLst>
                                        </p:cTn>
                                        <p:tgtEl>
                                          <p:spTgt spid="3">
                                            <p:txEl>
                                              <p:pRg st="4" end="4"/>
                                            </p:txEl>
                                          </p:spTgt>
                                        </p:tgtEl>
                                      </p:cBhvr>
                                      <p:from x="200000" y="450000"/>
                                      <p:to x="100000" y="100000"/>
                                    </p:animScale>
                                    <p:set>
                                      <p:cBhvr>
                                        <p:cTn id="28" dur="385" fill="hold"/>
                                        <p:tgtEl>
                                          <p:spTgt spid="3">
                                            <p:txEl>
                                              <p:pRg st="4" end="4"/>
                                            </p:txEl>
                                          </p:spTgt>
                                        </p:tgtEl>
                                        <p:attrNameLst>
                                          <p:attrName>ppt_x</p:attrName>
                                        </p:attrNameLst>
                                      </p:cBhvr>
                                      <p:to>
                                        <p:strVal val="(0.5)"/>
                                      </p:to>
                                    </p:set>
                                    <p:anim from="(0.5)" to="(#ppt_x)" calcmode="lin" valueType="num">
                                      <p:cBhvr>
                                        <p:cTn id="29" dur="615" accel="100000" fill="hold">
                                          <p:stCondLst>
                                            <p:cond delay="385"/>
                                          </p:stCondLst>
                                        </p:cTn>
                                        <p:tgtEl>
                                          <p:spTgt spid="3">
                                            <p:txEl>
                                              <p:pRg st="4" end="4"/>
                                            </p:txEl>
                                          </p:spTgt>
                                        </p:tgtEl>
                                        <p:attrNameLst>
                                          <p:attrName>ppt_x</p:attrName>
                                        </p:attrNameLst>
                                      </p:cBhvr>
                                    </p:anim>
                                    <p:set>
                                      <p:cBhvr>
                                        <p:cTn id="30" dur="385" fill="hold"/>
                                        <p:tgtEl>
                                          <p:spTgt spid="3">
                                            <p:txEl>
                                              <p:pRg st="4" end="4"/>
                                            </p:txEl>
                                          </p:spTgt>
                                        </p:tgtEl>
                                        <p:attrNameLst>
                                          <p:attrName>ppt_y</p:attrName>
                                        </p:attrNameLst>
                                      </p:cBhvr>
                                      <p:to>
                                        <p:strVal val="(#ppt_y+0.4)"/>
                                      </p:to>
                                    </p:set>
                                    <p:anim from="(#ppt_y+0.4)" to="(#ppt_y)" calcmode="lin" valueType="num">
                                      <p:cBhvr>
                                        <p:cTn id="31" dur="615" accel="100000" fill="hold">
                                          <p:stCondLst>
                                            <p:cond delay="385"/>
                                          </p:stCondLst>
                                        </p:cTn>
                                        <p:tgtEl>
                                          <p:spTgt spid="3">
                                            <p:txEl>
                                              <p:pRg st="4" end="4"/>
                                            </p:txEl>
                                          </p:spTgt>
                                        </p:tgtEl>
                                        <p:attrNameLst>
                                          <p:attrName>ppt_y</p:attrName>
                                        </p:attrNameLst>
                                      </p:cBhvr>
                                    </p:anim>
                                  </p:childTnLst>
                                </p:cTn>
                              </p:par>
                              <p:par>
                                <p:cTn id="32" presetID="51"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385" decel="100000"/>
                                        <p:tgtEl>
                                          <p:spTgt spid="3">
                                            <p:txEl>
                                              <p:pRg st="5" end="5"/>
                                            </p:txEl>
                                          </p:spTgt>
                                        </p:tgtEl>
                                      </p:cBhvr>
                                    </p:animEffect>
                                    <p:animScale>
                                      <p:cBhvr>
                                        <p:cTn id="35" dur="385" decel="100000"/>
                                        <p:tgtEl>
                                          <p:spTgt spid="3">
                                            <p:txEl>
                                              <p:pRg st="5" end="5"/>
                                            </p:txEl>
                                          </p:spTgt>
                                        </p:tgtEl>
                                      </p:cBhvr>
                                      <p:from x="10000" y="10000"/>
                                      <p:to x="200000" y="450000"/>
                                    </p:animScale>
                                    <p:animScale>
                                      <p:cBhvr>
                                        <p:cTn id="36" dur="615" accel="100000" fill="hold">
                                          <p:stCondLst>
                                            <p:cond delay="385"/>
                                          </p:stCondLst>
                                        </p:cTn>
                                        <p:tgtEl>
                                          <p:spTgt spid="3">
                                            <p:txEl>
                                              <p:pRg st="5" end="5"/>
                                            </p:txEl>
                                          </p:spTgt>
                                        </p:tgtEl>
                                      </p:cBhvr>
                                      <p:from x="200000" y="450000"/>
                                      <p:to x="100000" y="100000"/>
                                    </p:animScale>
                                    <p:set>
                                      <p:cBhvr>
                                        <p:cTn id="37" dur="385" fill="hold"/>
                                        <p:tgtEl>
                                          <p:spTgt spid="3">
                                            <p:txEl>
                                              <p:pRg st="5" end="5"/>
                                            </p:txEl>
                                          </p:spTgt>
                                        </p:tgtEl>
                                        <p:attrNameLst>
                                          <p:attrName>ppt_x</p:attrName>
                                        </p:attrNameLst>
                                      </p:cBhvr>
                                      <p:to>
                                        <p:strVal val="(0.5)"/>
                                      </p:to>
                                    </p:set>
                                    <p:anim from="(0.5)" to="(#ppt_x)" calcmode="lin" valueType="num">
                                      <p:cBhvr>
                                        <p:cTn id="38" dur="615" accel="100000" fill="hold">
                                          <p:stCondLst>
                                            <p:cond delay="385"/>
                                          </p:stCondLst>
                                        </p:cTn>
                                        <p:tgtEl>
                                          <p:spTgt spid="3">
                                            <p:txEl>
                                              <p:pRg st="5" end="5"/>
                                            </p:txEl>
                                          </p:spTgt>
                                        </p:tgtEl>
                                        <p:attrNameLst>
                                          <p:attrName>ppt_x</p:attrName>
                                        </p:attrNameLst>
                                      </p:cBhvr>
                                    </p:anim>
                                    <p:set>
                                      <p:cBhvr>
                                        <p:cTn id="39" dur="385" fill="hold"/>
                                        <p:tgtEl>
                                          <p:spTgt spid="3">
                                            <p:txEl>
                                              <p:pRg st="5" end="5"/>
                                            </p:txEl>
                                          </p:spTgt>
                                        </p:tgtEl>
                                        <p:attrNameLst>
                                          <p:attrName>ppt_y</p:attrName>
                                        </p:attrNameLst>
                                      </p:cBhvr>
                                      <p:to>
                                        <p:strVal val="(#ppt_y+0.4)"/>
                                      </p:to>
                                    </p:set>
                                    <p:anim from="(#ppt_y+0.4)" to="(#ppt_y)" calcmode="lin" valueType="num">
                                      <p:cBhvr>
                                        <p:cTn id="40" dur="615" accel="100000" fill="hold">
                                          <p:stCondLst>
                                            <p:cond delay="385"/>
                                          </p:stCondLst>
                                        </p:cTn>
                                        <p:tgtEl>
                                          <p:spTgt spid="3">
                                            <p:txEl>
                                              <p:pRg st="5" end="5"/>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12782</Words>
  <Application>Microsoft Macintosh PowerPoint</Application>
  <PresentationFormat>On-screen Show (4:3)</PresentationFormat>
  <Paragraphs>588</Paragraphs>
  <Slides>61</Slides>
  <Notes>60</Notes>
  <HiddenSlides>0</HiddenSlides>
  <MMClips>0</MMClips>
  <ScaleCrop>false</ScaleCrop>
  <HeadingPairs>
    <vt:vector size="8" baseType="variant">
      <vt:variant>
        <vt:lpstr>Design Template</vt:lpstr>
      </vt:variant>
      <vt:variant>
        <vt:i4>2</vt:i4>
      </vt:variant>
      <vt:variant>
        <vt:lpstr>Links</vt:lpstr>
      </vt:variant>
      <vt:variant>
        <vt:i4>1</vt:i4>
      </vt:variant>
      <vt:variant>
        <vt:lpstr>Embedded OLE Servers</vt:lpstr>
      </vt:variant>
      <vt:variant>
        <vt:i4>2</vt:i4>
      </vt:variant>
      <vt:variant>
        <vt:lpstr>Slide Titles</vt:lpstr>
      </vt:variant>
      <vt:variant>
        <vt:i4>61</vt:i4>
      </vt:variant>
    </vt:vector>
  </HeadingPairs>
  <TitlesOfParts>
    <vt:vector size="66" baseType="lpstr">
      <vt:lpstr>Custom Design</vt:lpstr>
      <vt:lpstr>Codex</vt:lpstr>
      <vt:lpstr>Macintosh HD:Users:kevinmclaughlin:Desktop:OS Book:T05-Concurrency-1-1.doc!OLE_LINK1</vt:lpstr>
      <vt:lpstr>Document</vt:lpstr>
      <vt:lpstr>Microsoft Word Document</vt:lpstr>
      <vt:lpstr>Chapter 5 Concurrency: Mutual Exclusion and Synchronization</vt:lpstr>
      <vt:lpstr>Operating Systems: Internals and Design Principles</vt:lpstr>
      <vt:lpstr>Multiple  Processes</vt:lpstr>
      <vt:lpstr>Concurrency Arises in Three Different Contexts:</vt:lpstr>
      <vt:lpstr>Key               Terms</vt:lpstr>
      <vt:lpstr>Principles of Concurrency</vt:lpstr>
      <vt:lpstr>Difficulties of Concurrency</vt:lpstr>
      <vt:lpstr>Race Condition</vt:lpstr>
      <vt:lpstr>Operating System Concerns</vt:lpstr>
      <vt:lpstr>Slide 10</vt:lpstr>
      <vt:lpstr>Resource Competition</vt:lpstr>
      <vt:lpstr> Mutual Exclusion</vt:lpstr>
      <vt:lpstr>Requirements for Mutual Exclusion</vt:lpstr>
      <vt:lpstr>Mutual Exclusion:  Hardware Support</vt:lpstr>
      <vt:lpstr>Mutual Exclusion:  Hardware Support</vt:lpstr>
      <vt:lpstr>Compare and Swap  Instruction</vt:lpstr>
      <vt:lpstr>Exchange Instruction</vt:lpstr>
      <vt:lpstr>Special Machine Instruction: Advantages</vt:lpstr>
      <vt:lpstr>Special Machine Instruction: Disadvantages</vt:lpstr>
      <vt:lpstr>Common Concurrency Mechanisms</vt:lpstr>
      <vt:lpstr>Semaphore</vt:lpstr>
      <vt:lpstr>Consequences</vt:lpstr>
      <vt:lpstr>Semaphore Primitives</vt:lpstr>
      <vt:lpstr>Binary Semaphore Primitives</vt:lpstr>
      <vt:lpstr>Strong/Weak Semaphores</vt:lpstr>
      <vt:lpstr>Example of Semaphore Mechanism</vt:lpstr>
      <vt:lpstr>Slide 27</vt:lpstr>
      <vt:lpstr>Shared Data Protected  by a Semaphore</vt:lpstr>
      <vt:lpstr>Producer/Consumer Problem</vt:lpstr>
      <vt:lpstr>Buffer Structure</vt:lpstr>
      <vt:lpstr>Slide 31</vt:lpstr>
      <vt:lpstr>Slide 32</vt:lpstr>
      <vt:lpstr>Slide 33</vt:lpstr>
      <vt:lpstr>Solution Using </vt:lpstr>
      <vt:lpstr>Slide 35</vt:lpstr>
      <vt:lpstr>Solution Using  Semaphores</vt:lpstr>
      <vt:lpstr>Implementation of Semaphores</vt:lpstr>
      <vt:lpstr>Monitors</vt:lpstr>
      <vt:lpstr>Monitor Characteristics</vt:lpstr>
      <vt:lpstr>Synchronization</vt:lpstr>
      <vt:lpstr>Structure of a Monitor</vt:lpstr>
      <vt:lpstr>Problem Solution  Using a Monitor</vt:lpstr>
      <vt:lpstr>Message Passing</vt:lpstr>
      <vt:lpstr>Message Passing</vt:lpstr>
      <vt:lpstr>Message Passing</vt:lpstr>
      <vt:lpstr>Synchronization</vt:lpstr>
      <vt:lpstr>Blocking Send,  Blocking Receive</vt:lpstr>
      <vt:lpstr>Nonblocking Send</vt:lpstr>
      <vt:lpstr>    Addressing</vt:lpstr>
      <vt:lpstr>Direct Addressing</vt:lpstr>
      <vt:lpstr>Indirect Addressing</vt:lpstr>
      <vt:lpstr>Indirect Process</vt:lpstr>
      <vt:lpstr>General Message Format</vt:lpstr>
      <vt:lpstr>   Mutual Exclusion  </vt:lpstr>
      <vt:lpstr>        Message Passing Example</vt:lpstr>
      <vt:lpstr>Readers/Writers Problem</vt:lpstr>
      <vt:lpstr> Readers Have Priority</vt:lpstr>
      <vt:lpstr>Solution: Writers Have Priority</vt:lpstr>
      <vt:lpstr>State of the Process Queues</vt:lpstr>
      <vt:lpstr>Message Passing</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2011-03-15T17:05:26Z</dcterms:created>
  <dcterms:modified xsi:type="dcterms:W3CDTF">2011-03-17T03:20:37Z</dcterms:modified>
</cp:coreProperties>
</file>